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047FEF-FE11-42FC-B190-8CC24490A415}">
  <a:tblStyle styleId="{8D047FEF-FE11-42FC-B190-8CC24490A4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8455859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829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8754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6027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0031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57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4856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4297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106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4010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724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9260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6423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742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8382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439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0798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209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246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979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4400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104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7887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752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757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755575" y="771550"/>
            <a:ext cx="7632848" cy="172819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2" name="Shape 12"/>
          <p:cNvSpPr txBox="1">
            <a:spLocks noGrp="1"/>
          </p:cNvSpPr>
          <p:nvPr>
            <p:ph type="subTitle" idx="1"/>
          </p:nvPr>
        </p:nvSpPr>
        <p:spPr>
          <a:xfrm>
            <a:off x="755575" y="2571750"/>
            <a:ext cx="6400799" cy="131444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L="457200" marR="0" lvl="1" indent="0"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3" name="Shape 1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0" name="Shape 70"/>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Shape 7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792288" y="3600450"/>
            <a:ext cx="5486399" cy="425053"/>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9" name="Shape 79"/>
          <p:cNvSpPr>
            <a:spLocks noGrp="1"/>
          </p:cNvSpPr>
          <p:nvPr>
            <p:ph type="pic" idx="2"/>
          </p:nvPr>
        </p:nvSpPr>
        <p:spPr>
          <a:xfrm>
            <a:off x="1792288" y="459581"/>
            <a:ext cx="5486399" cy="30860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body" idx="1"/>
          </p:nvPr>
        </p:nvSpPr>
        <p:spPr>
          <a:xfrm>
            <a:off x="1792288" y="4025503"/>
            <a:ext cx="5486399" cy="60364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86" name="Shape 86"/>
          <p:cNvSpPr txBox="1">
            <a:spLocks noGrp="1"/>
          </p:cNvSpPr>
          <p:nvPr>
            <p:ph type="body" idx="1"/>
          </p:nvPr>
        </p:nvSpPr>
        <p:spPr>
          <a:xfrm rot="5400000">
            <a:off x="2703240" y="-1248122"/>
            <a:ext cx="2739750" cy="7499176"/>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rot="5400000">
            <a:off x="6012655" y="771525"/>
            <a:ext cx="3290888" cy="20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92" name="Shape 92"/>
          <p:cNvSpPr txBox="1">
            <a:spLocks noGrp="1"/>
          </p:cNvSpPr>
          <p:nvPr>
            <p:ph type="body" idx="1"/>
          </p:nvPr>
        </p:nvSpPr>
        <p:spPr>
          <a:xfrm rot="5400000">
            <a:off x="1821656" y="-1209674"/>
            <a:ext cx="3290888" cy="6019799"/>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8" name="Shape 18"/>
          <p:cNvSpPr txBox="1">
            <a:spLocks noGrp="1"/>
          </p:cNvSpPr>
          <p:nvPr>
            <p:ph type="body" idx="1"/>
          </p:nvPr>
        </p:nvSpPr>
        <p:spPr>
          <a:xfrm>
            <a:off x="323528" y="1200150"/>
            <a:ext cx="8064896"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4" name="Shape 24"/>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
        <p:nvSpPr>
          <p:cNvPr id="28" name="Shape 28"/>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04786"/>
            <a:ext cx="3008313" cy="871538"/>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31" name="Shape 31"/>
          <p:cNvSpPr txBox="1">
            <a:spLocks noGrp="1"/>
          </p:cNvSpPr>
          <p:nvPr>
            <p:ph type="body" idx="1"/>
          </p:nvPr>
        </p:nvSpPr>
        <p:spPr>
          <a:xfrm>
            <a:off x="3575050" y="1076325"/>
            <a:ext cx="5111750" cy="3518297"/>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57200" y="1076325"/>
            <a:ext cx="3008313" cy="351829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38" name="Shape 38"/>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67543" y="1608658"/>
            <a:ext cx="7772400" cy="102155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44" name="Shape 44"/>
          <p:cNvSpPr txBox="1">
            <a:spLocks noGrp="1"/>
          </p:cNvSpPr>
          <p:nvPr>
            <p:ph type="body" idx="1"/>
          </p:nvPr>
        </p:nvSpPr>
        <p:spPr>
          <a:xfrm>
            <a:off x="467543" y="483518"/>
            <a:ext cx="7772400" cy="112514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45" name="Shape 4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50" name="Shape 50"/>
          <p:cNvSpPr txBox="1">
            <a:spLocks noGrp="1"/>
          </p:cNvSpPr>
          <p:nvPr>
            <p:ph type="body" idx="1"/>
          </p:nvPr>
        </p:nvSpPr>
        <p:spPr>
          <a:xfrm>
            <a:off x="323528"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804247" y="4731989"/>
            <a:ext cx="1944216" cy="27384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
        <p:nvSpPr>
          <p:cNvPr id="54" name="Shape 54"/>
          <p:cNvSpPr txBox="1">
            <a:spLocks noGrp="1"/>
          </p:cNvSpPr>
          <p:nvPr>
            <p:ph type="body" idx="2"/>
          </p:nvPr>
        </p:nvSpPr>
        <p:spPr>
          <a:xfrm>
            <a:off x="4582344"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55"/>
        <p:cNvGrpSpPr/>
        <p:nvPr/>
      </p:nvGrpSpPr>
      <p:grpSpPr>
        <a:xfrm>
          <a:off x="0" y="0"/>
          <a:ext cx="0" cy="0"/>
          <a:chOff x="0" y="0"/>
          <a:chExt cx="0" cy="0"/>
        </a:xfrm>
      </p:grpSpPr>
      <p:sp>
        <p:nvSpPr>
          <p:cNvPr id="56" name="Shape 56"/>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4645026"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645026"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a:p>
        </p:txBody>
      </p:sp>
      <p:sp>
        <p:nvSpPr>
          <p:cNvPr id="65" name="Shape 65"/>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66" name="Shape 66"/>
          <p:cNvSpPr txBox="1">
            <a:spLocks noGrp="1"/>
          </p:cNvSpPr>
          <p:nvPr>
            <p:ph type="body" idx="3"/>
          </p:nvPr>
        </p:nvSpPr>
        <p:spPr>
          <a:xfrm>
            <a:off x="323528"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body" idx="4"/>
          </p:nvPr>
        </p:nvSpPr>
        <p:spPr>
          <a:xfrm>
            <a:off x="323528"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 name="Shape 7"/>
          <p:cNvSpPr txBox="1">
            <a:spLocks noGrp="1"/>
          </p:cNvSpPr>
          <p:nvPr>
            <p:ph type="body" idx="1"/>
          </p:nvPr>
        </p:nvSpPr>
        <p:spPr>
          <a:xfrm>
            <a:off x="323528" y="1200150"/>
            <a:ext cx="8363272"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s://sketchfab.com/"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xfrm>
            <a:off x="755575" y="771550"/>
            <a:ext cx="7632900" cy="1728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4800" b="0" i="0" u="none" strike="noStrike" cap="none">
                <a:solidFill>
                  <a:srgbClr val="00B0F0"/>
                </a:solidFill>
                <a:latin typeface="Roboto"/>
                <a:ea typeface="Roboto"/>
                <a:cs typeface="Roboto"/>
                <a:sym typeface="Roboto"/>
              </a:rPr>
              <a:t>Game Art Introduction Assessment </a:t>
            </a:r>
            <a:r>
              <a:rPr lang="en-AU">
                <a:latin typeface="Roboto"/>
                <a:ea typeface="Roboto"/>
                <a:cs typeface="Roboto"/>
                <a:sym typeface="Roboto"/>
              </a:rPr>
              <a:t>2</a:t>
            </a:r>
            <a:endParaRPr sz="4800" b="0" i="0" u="none" strike="noStrike" cap="none">
              <a:solidFill>
                <a:srgbClr val="00B0F0"/>
              </a:solidFill>
              <a:latin typeface="Roboto"/>
              <a:ea typeface="Roboto"/>
              <a:cs typeface="Roboto"/>
              <a:sym typeface="Roboto"/>
            </a:endParaRPr>
          </a:p>
        </p:txBody>
      </p:sp>
      <p:sp>
        <p:nvSpPr>
          <p:cNvPr id="101" name="Shape 101"/>
          <p:cNvSpPr txBox="1">
            <a:spLocks noGrp="1"/>
          </p:cNvSpPr>
          <p:nvPr>
            <p:ph type="subTitle" idx="1"/>
          </p:nvPr>
        </p:nvSpPr>
        <p:spPr>
          <a:xfrm>
            <a:off x="755575" y="2571750"/>
            <a:ext cx="6400800" cy="131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Font typeface="Arial"/>
              <a:buNone/>
            </a:pPr>
            <a:r>
              <a:rPr lang="en-AU" sz="2400" dirty="0" err="1" smtClean="0">
                <a:solidFill>
                  <a:srgbClr val="92D050"/>
                </a:solidFill>
                <a:latin typeface="Roboto"/>
                <a:ea typeface="Roboto"/>
                <a:cs typeface="Roboto"/>
                <a:sym typeface="Roboto"/>
              </a:rPr>
              <a:t>Asish</a:t>
            </a:r>
            <a:r>
              <a:rPr lang="en-AU" sz="2400" dirty="0" smtClean="0">
                <a:solidFill>
                  <a:srgbClr val="92D050"/>
                </a:solidFill>
                <a:latin typeface="Roboto"/>
                <a:ea typeface="Roboto"/>
                <a:cs typeface="Roboto"/>
                <a:sym typeface="Roboto"/>
              </a:rPr>
              <a:t> </a:t>
            </a:r>
            <a:r>
              <a:rPr lang="en-AU" sz="2400" dirty="0" err="1" smtClean="0">
                <a:solidFill>
                  <a:srgbClr val="92D050"/>
                </a:solidFill>
                <a:latin typeface="Roboto"/>
                <a:ea typeface="Roboto"/>
                <a:cs typeface="Roboto"/>
                <a:sym typeface="Roboto"/>
              </a:rPr>
              <a:t>sharma</a:t>
            </a:r>
            <a:endParaRPr sz="2400" b="0" i="0" u="none" strike="noStrike" cap="none" dirty="0">
              <a:solidFill>
                <a:srgbClr val="92D050"/>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Thumbnails</a:t>
            </a:r>
            <a:endParaRPr sz="3000" b="0" i="0" u="none" strike="noStrike" cap="none">
              <a:solidFill>
                <a:srgbClr val="8CB3E3"/>
              </a:solidFill>
              <a:latin typeface="Roboto"/>
              <a:ea typeface="Roboto"/>
              <a:cs typeface="Roboto"/>
              <a:sym typeface="Roboto"/>
            </a:endParaRPr>
          </a:p>
        </p:txBody>
      </p:sp>
      <p:pic>
        <p:nvPicPr>
          <p:cNvPr id="161" name="Shape 161" descr="temp.PNG"/>
          <p:cNvPicPr preferRelativeResize="0"/>
          <p:nvPr/>
        </p:nvPicPr>
        <p:blipFill rotWithShape="1">
          <a:blip r:embed="rId3">
            <a:alphaModFix/>
          </a:blip>
          <a:srcRect/>
          <a:stretch/>
        </p:blipFill>
        <p:spPr>
          <a:xfrm>
            <a:off x="3221375" y="1472900"/>
            <a:ext cx="2670300" cy="2801400"/>
          </a:xfrm>
          <a:prstGeom prst="roundRect">
            <a:avLst>
              <a:gd name="adj" fmla="val 3815"/>
            </a:avLst>
          </a:prstGeom>
          <a:noFill/>
          <a:ln w="28575" cap="flat" cmpd="sng">
            <a:solidFill>
              <a:srgbClr val="92D050"/>
            </a:solidFill>
            <a:prstDash val="solid"/>
            <a:round/>
            <a:headEnd type="none" w="sm" len="sm"/>
            <a:tailEnd type="none" w="sm" len="sm"/>
          </a:ln>
        </p:spPr>
      </p:pic>
      <p:pic>
        <p:nvPicPr>
          <p:cNvPr id="162" name="Shape 162" descr="temp.PNG"/>
          <p:cNvPicPr preferRelativeResize="0"/>
          <p:nvPr/>
        </p:nvPicPr>
        <p:blipFill rotWithShape="1">
          <a:blip r:embed="rId3">
            <a:alphaModFix/>
          </a:blip>
          <a:srcRect/>
          <a:stretch/>
        </p:blipFill>
        <p:spPr>
          <a:xfrm>
            <a:off x="389425" y="1472900"/>
            <a:ext cx="2670300" cy="2801400"/>
          </a:xfrm>
          <a:prstGeom prst="roundRect">
            <a:avLst>
              <a:gd name="adj" fmla="val 3815"/>
            </a:avLst>
          </a:prstGeom>
          <a:noFill/>
          <a:ln w="28575" cap="flat" cmpd="sng">
            <a:solidFill>
              <a:srgbClr val="92D050"/>
            </a:solidFill>
            <a:prstDash val="solid"/>
            <a:round/>
            <a:headEnd type="none" w="sm" len="sm"/>
            <a:tailEnd type="none" w="sm" len="sm"/>
          </a:ln>
        </p:spPr>
      </p:pic>
      <p:pic>
        <p:nvPicPr>
          <p:cNvPr id="163" name="Shape 163" descr="temp.PNG"/>
          <p:cNvPicPr preferRelativeResize="0"/>
          <p:nvPr/>
        </p:nvPicPr>
        <p:blipFill rotWithShape="1">
          <a:blip r:embed="rId3">
            <a:alphaModFix/>
          </a:blip>
          <a:srcRect/>
          <a:stretch/>
        </p:blipFill>
        <p:spPr>
          <a:xfrm>
            <a:off x="6053325" y="1472900"/>
            <a:ext cx="2670300" cy="2801400"/>
          </a:xfrm>
          <a:prstGeom prst="roundRect">
            <a:avLst>
              <a:gd name="adj" fmla="val 3815"/>
            </a:avLst>
          </a:prstGeom>
          <a:noFill/>
          <a:ln w="28575" cap="flat" cmpd="sng">
            <a:solidFill>
              <a:srgbClr val="92D050"/>
            </a:solidFill>
            <a:prstDash val="solid"/>
            <a:round/>
            <a:headEnd type="none" w="sm" len="sm"/>
            <a:tailEnd type="none" w="sm" len="sm"/>
          </a:ln>
        </p:spPr>
      </p:pic>
      <p:sp>
        <p:nvSpPr>
          <p:cNvPr id="164" name="Shape 164"/>
          <p:cNvSpPr txBox="1">
            <a:spLocks noGrp="1"/>
          </p:cNvSpPr>
          <p:nvPr>
            <p:ph type="body" idx="1"/>
          </p:nvPr>
        </p:nvSpPr>
        <p:spPr>
          <a:xfrm>
            <a:off x="640075" y="1472900"/>
            <a:ext cx="2169000" cy="30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Font typeface="Arial"/>
              <a:buNone/>
            </a:pPr>
            <a:r>
              <a:rPr lang="en-AU" sz="900" b="0" i="0" u="none" strike="noStrike" cap="none">
                <a:solidFill>
                  <a:srgbClr val="92D050"/>
                </a:solidFill>
                <a:latin typeface="Roboto"/>
                <a:ea typeface="Roboto"/>
                <a:cs typeface="Roboto"/>
                <a:sym typeface="Roboto"/>
              </a:rPr>
              <a:t>Paste your images in the green boxes</a:t>
            </a:r>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5526" t="11516" r="7100" b="62013"/>
          <a:stretch/>
        </p:blipFill>
        <p:spPr>
          <a:xfrm>
            <a:off x="824855" y="1775900"/>
            <a:ext cx="1799439" cy="246053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1101" t="5630" r="33021" b="69896"/>
          <a:stretch/>
        </p:blipFill>
        <p:spPr>
          <a:xfrm>
            <a:off x="3495155" y="1828798"/>
            <a:ext cx="2254382" cy="217458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Task|</a:t>
            </a:r>
            <a:r>
              <a:rPr lang="en-AU" sz="3000" b="0" i="0" u="none" strike="noStrike" cap="none">
                <a:solidFill>
                  <a:srgbClr val="8CB3E3"/>
                </a:solidFill>
                <a:latin typeface="Roboto"/>
                <a:ea typeface="Roboto"/>
                <a:cs typeface="Roboto"/>
                <a:sym typeface="Roboto"/>
              </a:rPr>
              <a:t>Primitive Blockout</a:t>
            </a:r>
            <a:endParaRPr/>
          </a:p>
        </p:txBody>
      </p:sp>
      <p:sp>
        <p:nvSpPr>
          <p:cNvPr id="170" name="Shape 170"/>
          <p:cNvSpPr txBox="1">
            <a:spLocks noGrp="1"/>
          </p:cNvSpPr>
          <p:nvPr>
            <p:ph type="body" idx="1"/>
          </p:nvPr>
        </p:nvSpPr>
        <p:spPr>
          <a:xfrm>
            <a:off x="323528" y="1200150"/>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Font typeface="Arial"/>
              <a:buNone/>
            </a:pPr>
            <a:r>
              <a:rPr lang="en-AU" sz="1000" b="1" i="0" u="none" strike="noStrike" cap="none">
                <a:solidFill>
                  <a:srgbClr val="D9D9D9"/>
                </a:solidFill>
                <a:latin typeface="Roboto"/>
                <a:ea typeface="Roboto"/>
                <a:cs typeface="Roboto"/>
                <a:sym typeface="Roboto"/>
              </a:rPr>
              <a:t>Blockout Tasks:</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Using only primitives create a primitive blockout of your </a:t>
            </a:r>
            <a:r>
              <a:rPr lang="en-AU" sz="900">
                <a:solidFill>
                  <a:srgbClr val="B7B7B7"/>
                </a:solidFill>
                <a:latin typeface="Roboto"/>
                <a:ea typeface="Roboto"/>
                <a:cs typeface="Roboto"/>
                <a:sym typeface="Roboto"/>
              </a:rPr>
              <a:t>asset</a:t>
            </a:r>
            <a:r>
              <a:rPr lang="en-AU" sz="900" b="0" i="0" u="none" strike="noStrike" cap="none">
                <a:solidFill>
                  <a:srgbClr val="B7B7B7"/>
                </a:solidFill>
                <a:latin typeface="Roboto"/>
                <a:ea typeface="Roboto"/>
                <a:cs typeface="Roboto"/>
                <a:sym typeface="Roboto"/>
              </a:rPr>
              <a:t>.</a:t>
            </a:r>
            <a:endParaRPr sz="900" b="0" i="0" u="none" strike="noStrike" cap="none">
              <a:solidFill>
                <a:srgbClr val="B7B7B7"/>
              </a:solidFill>
              <a:latin typeface="Roboto"/>
              <a:ea typeface="Roboto"/>
              <a:cs typeface="Roboto"/>
              <a:sym typeface="Roboto"/>
            </a:endParaRPr>
          </a:p>
          <a:p>
            <a:pPr marL="457200" marR="0" lvl="0" indent="-292100" algn="l" rtl="0">
              <a:lnSpc>
                <a:spcPct val="100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Screen capture the blockout and blockout silhouette in the Maya viewport and paste them into the slide below.</a:t>
            </a:r>
            <a:r>
              <a:rPr lang="en-AU" sz="900" b="0" i="0" u="none" strike="noStrike" cap="none">
                <a:solidFill>
                  <a:srgbClr val="D9D9D9"/>
                </a:solidFill>
                <a:latin typeface="Roboto"/>
                <a:ea typeface="Roboto"/>
                <a:cs typeface="Roboto"/>
                <a:sym typeface="Roboto"/>
              </a:rPr>
              <a:t/>
            </a:r>
            <a:br>
              <a:rPr lang="en-AU" sz="900" b="0" i="0" u="none" strike="noStrike" cap="none">
                <a:solidFill>
                  <a:srgbClr val="D9D9D9"/>
                </a:solidFill>
                <a:latin typeface="Roboto"/>
                <a:ea typeface="Roboto"/>
                <a:cs typeface="Roboto"/>
                <a:sym typeface="Roboto"/>
              </a:rPr>
            </a:br>
            <a:endParaRPr sz="900" b="0" i="0" u="none" strike="noStrike" cap="none">
              <a:solidFill>
                <a:srgbClr val="D9D9D9"/>
              </a:solidFill>
              <a:latin typeface="Roboto"/>
              <a:ea typeface="Roboto"/>
              <a:cs typeface="Roboto"/>
              <a:sym typeface="Roboto"/>
            </a:endParaRPr>
          </a:p>
          <a:p>
            <a:pPr marL="0" marR="0" lvl="0" indent="0" algn="l" rtl="0">
              <a:lnSpc>
                <a:spcPct val="100000"/>
              </a:lnSpc>
              <a:spcBef>
                <a:spcPts val="0"/>
              </a:spcBef>
              <a:spcAft>
                <a:spcPts val="0"/>
              </a:spcAft>
              <a:buClr>
                <a:schemeClr val="dk1"/>
              </a:buClr>
              <a:buFont typeface="Arial"/>
              <a:buNone/>
            </a:pPr>
            <a:r>
              <a:rPr lang="en-AU" sz="1000" b="1" i="0" u="none" strike="noStrike" cap="none">
                <a:solidFill>
                  <a:srgbClr val="D9D9D9"/>
                </a:solidFill>
                <a:latin typeface="Roboto"/>
                <a:ea typeface="Roboto"/>
                <a:cs typeface="Roboto"/>
                <a:sym typeface="Roboto"/>
              </a:rPr>
              <a:t>Requirements:</a:t>
            </a:r>
            <a:r>
              <a:rPr lang="en-AU" sz="1000" b="1" i="0" u="none" strike="noStrike" cap="none">
                <a:solidFill>
                  <a:srgbClr val="00B0F0"/>
                </a:solidFill>
                <a:latin typeface="Roboto"/>
                <a:ea typeface="Roboto"/>
                <a:cs typeface="Roboto"/>
                <a:sym typeface="Roboto"/>
              </a:rPr>
              <a:t> </a:t>
            </a:r>
            <a:r>
              <a:rPr lang="en-AU" sz="900" b="0" i="0" u="none" strike="noStrike" cap="none">
                <a:solidFill>
                  <a:srgbClr val="D9D9D9"/>
                </a:solidFill>
                <a:latin typeface="Roboto"/>
                <a:ea typeface="Roboto"/>
                <a:cs typeface="Roboto"/>
                <a:sym typeface="Roboto"/>
              </a:rPr>
              <a:t>	</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The blockout should be the correct scale and represent the key forms of the design.</a:t>
            </a:r>
            <a:r>
              <a:rPr lang="en-AU" sz="900" b="0" i="0" u="none" strike="noStrike" cap="none">
                <a:solidFill>
                  <a:srgbClr val="D9D9D9"/>
                </a:solidFill>
                <a:latin typeface="Roboto"/>
                <a:ea typeface="Roboto"/>
                <a:cs typeface="Roboto"/>
                <a:sym typeface="Roboto"/>
              </a:rPr>
              <a:t/>
            </a:r>
            <a:br>
              <a:rPr lang="en-AU" sz="900" b="0" i="0" u="none" strike="noStrike" cap="none">
                <a:solidFill>
                  <a:srgbClr val="D9D9D9"/>
                </a:solidFill>
                <a:latin typeface="Roboto"/>
                <a:ea typeface="Roboto"/>
                <a:cs typeface="Roboto"/>
                <a:sym typeface="Roboto"/>
              </a:rPr>
            </a:br>
            <a:endParaRPr sz="900" b="0" i="0" u="none" strike="noStrike" cap="none">
              <a:solidFill>
                <a:srgbClr val="D9D9D9"/>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r>
              <a:rPr lang="en-AU" sz="2400" b="0" i="0" u="none" strike="noStrike" cap="none">
                <a:solidFill>
                  <a:srgbClr val="00B0F0"/>
                </a:solidFill>
                <a:latin typeface="Calibri"/>
                <a:ea typeface="Calibri"/>
                <a:cs typeface="Calibri"/>
                <a:sym typeface="Calibri"/>
              </a:rPr>
              <a:t> </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dirty="0">
                <a:solidFill>
                  <a:srgbClr val="00B0F0"/>
                </a:solidFill>
                <a:latin typeface="Roboto"/>
                <a:ea typeface="Roboto"/>
                <a:cs typeface="Roboto"/>
                <a:sym typeface="Roboto"/>
              </a:rPr>
              <a:t>Primitive </a:t>
            </a:r>
            <a:r>
              <a:rPr lang="en-AU" sz="3600" b="0" i="0" u="none" strike="noStrike" cap="none" dirty="0" err="1">
                <a:solidFill>
                  <a:srgbClr val="00B0F0"/>
                </a:solidFill>
                <a:latin typeface="Roboto"/>
                <a:ea typeface="Roboto"/>
                <a:cs typeface="Roboto"/>
                <a:sym typeface="Roboto"/>
              </a:rPr>
              <a:t>Blockout</a:t>
            </a:r>
            <a:endParaRPr sz="3000" b="0" i="0" u="none" strike="noStrike" cap="none" dirty="0">
              <a:solidFill>
                <a:srgbClr val="8CB3E3"/>
              </a:solidFill>
              <a:latin typeface="Roboto"/>
              <a:ea typeface="Roboto"/>
              <a:cs typeface="Roboto"/>
              <a:sym typeface="Roboto"/>
            </a:endParaRPr>
          </a:p>
        </p:txBody>
      </p:sp>
      <p:sp>
        <p:nvSpPr>
          <p:cNvPr id="176" name="Shape 176"/>
          <p:cNvSpPr txBox="1"/>
          <p:nvPr/>
        </p:nvSpPr>
        <p:spPr>
          <a:xfrm>
            <a:off x="1667374" y="4212387"/>
            <a:ext cx="2670300" cy="23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Font typeface="Arial"/>
              <a:buNone/>
            </a:pPr>
            <a:r>
              <a:rPr lang="en-AU" sz="1000" b="0" i="0" u="none" strike="noStrike" cap="none">
                <a:solidFill>
                  <a:srgbClr val="B7B7B7"/>
                </a:solidFill>
                <a:latin typeface="Roboto"/>
                <a:ea typeface="Roboto"/>
                <a:cs typeface="Roboto"/>
                <a:sym typeface="Roboto"/>
              </a:rPr>
              <a:t>Primitive Blockout</a:t>
            </a:r>
            <a:endParaRPr sz="1000" b="0" i="0" u="none" strike="noStrike" cap="none">
              <a:solidFill>
                <a:srgbClr val="B7B7B7"/>
              </a:solidFill>
              <a:latin typeface="Roboto"/>
              <a:ea typeface="Roboto"/>
              <a:cs typeface="Roboto"/>
              <a:sym typeface="Roboto"/>
            </a:endParaRPr>
          </a:p>
        </p:txBody>
      </p:sp>
      <p:sp>
        <p:nvSpPr>
          <p:cNvPr id="177" name="Shape 177"/>
          <p:cNvSpPr txBox="1"/>
          <p:nvPr/>
        </p:nvSpPr>
        <p:spPr>
          <a:xfrm>
            <a:off x="4433949" y="4212387"/>
            <a:ext cx="2670300" cy="23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Font typeface="Roboto"/>
              <a:buNone/>
            </a:pPr>
            <a:r>
              <a:rPr lang="en-AU" sz="1000" b="0" i="0" u="none" strike="noStrike" cap="none" dirty="0">
                <a:solidFill>
                  <a:srgbClr val="B7B7B7"/>
                </a:solidFill>
                <a:latin typeface="Roboto"/>
                <a:ea typeface="Roboto"/>
                <a:cs typeface="Roboto"/>
                <a:sym typeface="Roboto"/>
              </a:rPr>
              <a:t>Silhouette</a:t>
            </a:r>
            <a:endParaRPr sz="1000" b="0" i="0" u="none" strike="noStrike" cap="none" dirty="0">
              <a:solidFill>
                <a:srgbClr val="666666"/>
              </a:solidFill>
              <a:latin typeface="Roboto"/>
              <a:ea typeface="Roboto"/>
              <a:cs typeface="Roboto"/>
              <a:sym typeface="Roboto"/>
            </a:endParaRPr>
          </a:p>
        </p:txBody>
      </p:sp>
      <p:pic>
        <p:nvPicPr>
          <p:cNvPr id="178" name="Shape 178" descr="temp.PNG"/>
          <p:cNvPicPr preferRelativeResize="0"/>
          <p:nvPr/>
        </p:nvPicPr>
        <p:blipFill rotWithShape="1">
          <a:blip r:embed="rId3">
            <a:alphaModFix/>
          </a:blip>
          <a:srcRect/>
          <a:stretch/>
        </p:blipFill>
        <p:spPr>
          <a:xfrm>
            <a:off x="4433949" y="1472900"/>
            <a:ext cx="2670300" cy="2801400"/>
          </a:xfrm>
          <a:prstGeom prst="roundRect">
            <a:avLst>
              <a:gd name="adj" fmla="val 3815"/>
            </a:avLst>
          </a:prstGeom>
          <a:noFill/>
          <a:ln w="28575" cap="flat" cmpd="sng">
            <a:solidFill>
              <a:srgbClr val="92D050"/>
            </a:solidFill>
            <a:prstDash val="solid"/>
            <a:round/>
            <a:headEnd type="none" w="sm" len="sm"/>
            <a:tailEnd type="none" w="sm" len="sm"/>
          </a:ln>
        </p:spPr>
      </p:pic>
      <p:pic>
        <p:nvPicPr>
          <p:cNvPr id="179" name="Shape 179" descr="temp.PNG"/>
          <p:cNvPicPr preferRelativeResize="0"/>
          <p:nvPr/>
        </p:nvPicPr>
        <p:blipFill rotWithShape="1">
          <a:blip r:embed="rId3">
            <a:alphaModFix/>
          </a:blip>
          <a:srcRect/>
          <a:stretch/>
        </p:blipFill>
        <p:spPr>
          <a:xfrm>
            <a:off x="1601999" y="1472900"/>
            <a:ext cx="2670300" cy="2801400"/>
          </a:xfrm>
          <a:prstGeom prst="roundRect">
            <a:avLst>
              <a:gd name="adj" fmla="val 3815"/>
            </a:avLst>
          </a:prstGeom>
          <a:noFill/>
          <a:ln w="28575" cap="flat" cmpd="sng">
            <a:solidFill>
              <a:srgbClr val="92D050"/>
            </a:solidFill>
            <a:prstDash val="solid"/>
            <a:round/>
            <a:headEnd type="none" w="sm" len="sm"/>
            <a:tailEnd type="none" w="sm" len="sm"/>
          </a:ln>
        </p:spPr>
      </p:pic>
      <p:sp>
        <p:nvSpPr>
          <p:cNvPr id="180" name="Shape 180"/>
          <p:cNvSpPr txBox="1">
            <a:spLocks noGrp="1"/>
          </p:cNvSpPr>
          <p:nvPr>
            <p:ph type="body" idx="1"/>
          </p:nvPr>
        </p:nvSpPr>
        <p:spPr>
          <a:xfrm>
            <a:off x="1852649" y="1472900"/>
            <a:ext cx="2169000" cy="30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Font typeface="Arial"/>
              <a:buNone/>
            </a:pPr>
            <a:r>
              <a:rPr lang="en-AU" sz="900" b="0" i="0" u="none" strike="noStrike" cap="none">
                <a:solidFill>
                  <a:srgbClr val="92D050"/>
                </a:solidFill>
                <a:latin typeface="Roboto"/>
                <a:ea typeface="Roboto"/>
                <a:cs typeface="Roboto"/>
                <a:sym typeface="Roboto"/>
              </a:rPr>
              <a:t>Paste your images in the green boxes</a:t>
            </a:r>
            <a:endParaRPr/>
          </a:p>
        </p:txBody>
      </p:sp>
      <p:pic>
        <p:nvPicPr>
          <p:cNvPr id="3" name="Picture 2"/>
          <p:cNvPicPr>
            <a:picLocks noChangeAspect="1"/>
          </p:cNvPicPr>
          <p:nvPr/>
        </p:nvPicPr>
        <p:blipFill>
          <a:blip r:embed="rId4"/>
          <a:stretch>
            <a:fillRect/>
          </a:stretch>
        </p:blipFill>
        <p:spPr>
          <a:xfrm>
            <a:off x="2553821" y="1964109"/>
            <a:ext cx="965632" cy="2072891"/>
          </a:xfrm>
          <a:prstGeom prst="rect">
            <a:avLst/>
          </a:prstGeom>
        </p:spPr>
      </p:pic>
      <p:pic>
        <p:nvPicPr>
          <p:cNvPr id="4" name="Picture 3"/>
          <p:cNvPicPr>
            <a:picLocks noChangeAspect="1"/>
          </p:cNvPicPr>
          <p:nvPr/>
        </p:nvPicPr>
        <p:blipFill>
          <a:blip r:embed="rId5"/>
          <a:stretch>
            <a:fillRect/>
          </a:stretch>
        </p:blipFill>
        <p:spPr>
          <a:xfrm>
            <a:off x="5060173" y="1833072"/>
            <a:ext cx="1297202" cy="23349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Feedback|</a:t>
            </a:r>
            <a:r>
              <a:rPr lang="en-AU" sz="3000" b="0" i="0" u="none" strike="noStrike" cap="none">
                <a:solidFill>
                  <a:srgbClr val="8CB3E3"/>
                </a:solidFill>
                <a:latin typeface="Roboto"/>
                <a:ea typeface="Roboto"/>
                <a:cs typeface="Roboto"/>
                <a:sym typeface="Roboto"/>
              </a:rPr>
              <a:t>Pre-production</a:t>
            </a:r>
            <a:endParaRPr/>
          </a:p>
        </p:txBody>
      </p:sp>
      <p:sp>
        <p:nvSpPr>
          <p:cNvPr id="186" name="Shape 186"/>
          <p:cNvSpPr txBox="1">
            <a:spLocks noGrp="1"/>
          </p:cNvSpPr>
          <p:nvPr>
            <p:ph type="body" idx="1"/>
          </p:nvPr>
        </p:nvSpPr>
        <p:spPr>
          <a:xfrm>
            <a:off x="383575" y="1338175"/>
            <a:ext cx="5448600" cy="29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AU" sz="900">
                <a:solidFill>
                  <a:srgbClr val="B7B7B7"/>
                </a:solidFill>
                <a:latin typeface="Roboto"/>
                <a:ea typeface="Roboto"/>
                <a:cs typeface="Roboto"/>
                <a:sym typeface="Roboto"/>
              </a:rPr>
              <a:t>Obtain approval for your </a:t>
            </a:r>
            <a:r>
              <a:rPr lang="en-AU" sz="900" b="0" i="0" u="none" strike="noStrike" cap="none">
                <a:solidFill>
                  <a:srgbClr val="B7B7B7"/>
                </a:solidFill>
                <a:latin typeface="Roboto"/>
                <a:ea typeface="Roboto"/>
                <a:cs typeface="Roboto"/>
                <a:sym typeface="Roboto"/>
              </a:rPr>
              <a:t>pre-production </a:t>
            </a:r>
            <a:r>
              <a:rPr lang="en-AU" sz="900">
                <a:solidFill>
                  <a:srgbClr val="B7B7B7"/>
                </a:solidFill>
                <a:latin typeface="Roboto"/>
                <a:ea typeface="Roboto"/>
                <a:cs typeface="Roboto"/>
                <a:sym typeface="Roboto"/>
              </a:rPr>
              <a:t>before</a:t>
            </a:r>
            <a:r>
              <a:rPr lang="en-AU" sz="900" b="0" i="0" u="none" strike="noStrike" cap="none">
                <a:solidFill>
                  <a:srgbClr val="B7B7B7"/>
                </a:solidFill>
                <a:latin typeface="Roboto"/>
                <a:ea typeface="Roboto"/>
                <a:cs typeface="Roboto"/>
                <a:sym typeface="Roboto"/>
              </a:rPr>
              <a:t> modelling your asset.</a:t>
            </a:r>
            <a:endParaRPr/>
          </a:p>
        </p:txBody>
      </p:sp>
      <p:graphicFrame>
        <p:nvGraphicFramePr>
          <p:cNvPr id="187" name="Shape 187"/>
          <p:cNvGraphicFramePr/>
          <p:nvPr/>
        </p:nvGraphicFramePr>
        <p:xfrm>
          <a:off x="479287" y="1710920"/>
          <a:ext cx="7384775" cy="1231775"/>
        </p:xfrm>
        <a:graphic>
          <a:graphicData uri="http://schemas.openxmlformats.org/drawingml/2006/table">
            <a:tbl>
              <a:tblPr>
                <a:noFill/>
                <a:tableStyleId>{8D047FEF-FE11-42FC-B190-8CC24490A415}</a:tableStyleId>
              </a:tblPr>
              <a:tblGrid>
                <a:gridCol w="6581450"/>
                <a:gridCol w="803325"/>
              </a:tblGrid>
              <a:tr h="284850">
                <a:tc>
                  <a:txBody>
                    <a:bodyPr/>
                    <a:lstStyle/>
                    <a:p>
                      <a:pPr marL="0" marR="0" lvl="0" indent="0" algn="l" rtl="0">
                        <a:lnSpc>
                          <a:spcPct val="100000"/>
                        </a:lnSpc>
                        <a:spcBef>
                          <a:spcPts val="0"/>
                        </a:spcBef>
                        <a:spcAft>
                          <a:spcPts val="0"/>
                        </a:spcAft>
                        <a:buClr>
                          <a:srgbClr val="D9D9D9"/>
                        </a:buClr>
                        <a:buFont typeface="Roboto"/>
                        <a:buNone/>
                      </a:pPr>
                      <a:r>
                        <a:rPr lang="en-AU" sz="1000" b="1" u="none" strike="noStrike" cap="none">
                          <a:solidFill>
                            <a:srgbClr val="D9D9D9"/>
                          </a:solidFill>
                          <a:latin typeface="Roboto"/>
                          <a:ea typeface="Roboto"/>
                          <a:cs typeface="Roboto"/>
                          <a:sym typeface="Roboto"/>
                        </a:rPr>
                        <a:t>Feedback</a:t>
                      </a: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D9D9D9"/>
                        </a:buClr>
                        <a:buFont typeface="Roboto"/>
                        <a:buNone/>
                      </a:pPr>
                      <a:r>
                        <a:rPr lang="en-AU" sz="1000" b="1" u="none" strike="noStrike" cap="none">
                          <a:solidFill>
                            <a:srgbClr val="D9D9D9"/>
                          </a:solidFill>
                          <a:latin typeface="Roboto"/>
                          <a:ea typeface="Roboto"/>
                          <a:cs typeface="Roboto"/>
                          <a:sym typeface="Roboto"/>
                        </a:rPr>
                        <a:t>Approved</a:t>
                      </a: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2"/>
                    </a:solidFill>
                  </a:tcPr>
                </a:tc>
              </a:tr>
              <a:tr h="896525">
                <a:tc>
                  <a:txBody>
                    <a:bodyPr/>
                    <a:lstStyle/>
                    <a:p>
                      <a:pPr marL="0" marR="0" lvl="0" indent="0" algn="l" rtl="0">
                        <a:lnSpc>
                          <a:spcPct val="100000"/>
                        </a:lnSpc>
                        <a:spcBef>
                          <a:spcPts val="0"/>
                        </a:spcBef>
                        <a:spcAft>
                          <a:spcPts val="0"/>
                        </a:spcAft>
                        <a:buClr>
                          <a:srgbClr val="000000"/>
                        </a:buClr>
                        <a:buFont typeface="Arial"/>
                        <a:buNone/>
                      </a:pPr>
                      <a:endParaRPr sz="900" u="none" strike="noStrike" cap="none">
                        <a:solidFill>
                          <a:srgbClr val="B7B7B7"/>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900" u="none" strike="noStrike" cap="none">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r>
            </a:tbl>
          </a:graphicData>
        </a:graphic>
      </p:graphicFrame>
      <p:sp>
        <p:nvSpPr>
          <p:cNvPr id="188" name="Shape 188"/>
          <p:cNvSpPr txBox="1"/>
          <p:nvPr/>
        </p:nvSpPr>
        <p:spPr>
          <a:xfrm>
            <a:off x="7309550" y="2277450"/>
            <a:ext cx="309000" cy="294300"/>
          </a:xfrm>
          <a:prstGeom prst="rect">
            <a:avLst/>
          </a:prstGeom>
          <a:solidFill>
            <a:srgbClr val="EFEFEF"/>
          </a:solid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Task|</a:t>
            </a:r>
            <a:r>
              <a:rPr lang="en-AU" sz="3000" b="0" i="0" u="none" strike="noStrike" cap="none">
                <a:solidFill>
                  <a:srgbClr val="8CB3E3"/>
                </a:solidFill>
                <a:latin typeface="Roboto"/>
                <a:ea typeface="Roboto"/>
                <a:cs typeface="Roboto"/>
                <a:sym typeface="Roboto"/>
              </a:rPr>
              <a:t>Modelling</a:t>
            </a:r>
            <a:endParaRPr/>
          </a:p>
        </p:txBody>
      </p:sp>
      <p:sp>
        <p:nvSpPr>
          <p:cNvPr id="194" name="Shape 194"/>
          <p:cNvSpPr txBox="1">
            <a:spLocks noGrp="1"/>
          </p:cNvSpPr>
          <p:nvPr>
            <p:ph type="body" idx="1"/>
          </p:nvPr>
        </p:nvSpPr>
        <p:spPr>
          <a:xfrm>
            <a:off x="323528" y="1200150"/>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AU" sz="1000" b="1" i="0" u="none" strike="noStrike" cap="none">
                <a:solidFill>
                  <a:srgbClr val="D9D9D9"/>
                </a:solidFill>
                <a:latin typeface="Roboto"/>
                <a:ea typeface="Roboto"/>
                <a:cs typeface="Roboto"/>
                <a:sym typeface="Roboto"/>
              </a:rPr>
              <a:t>Modelling Tasks:</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In Maya create </a:t>
            </a:r>
            <a:r>
              <a:rPr lang="en-AU" sz="900">
                <a:solidFill>
                  <a:srgbClr val="B7B7B7"/>
                </a:solidFill>
                <a:latin typeface="Roboto"/>
                <a:ea typeface="Roboto"/>
                <a:cs typeface="Roboto"/>
                <a:sym typeface="Roboto"/>
              </a:rPr>
              <a:t>your</a:t>
            </a:r>
            <a:r>
              <a:rPr lang="en-AU" sz="900" b="0" i="0" u="none" strike="noStrike" cap="none">
                <a:solidFill>
                  <a:srgbClr val="B7B7B7"/>
                </a:solidFill>
                <a:latin typeface="Roboto"/>
                <a:ea typeface="Roboto"/>
                <a:cs typeface="Roboto"/>
                <a:sym typeface="Roboto"/>
              </a:rPr>
              <a:t> </a:t>
            </a:r>
            <a:r>
              <a:rPr lang="en-AU" sz="900">
                <a:solidFill>
                  <a:srgbClr val="B7B7B7"/>
                </a:solidFill>
                <a:latin typeface="Roboto"/>
                <a:ea typeface="Roboto"/>
                <a:cs typeface="Roboto"/>
                <a:sym typeface="Roboto"/>
              </a:rPr>
              <a:t>asset</a:t>
            </a:r>
            <a:r>
              <a:rPr lang="en-AU" sz="900" b="0" i="0" u="none" strike="noStrike" cap="none">
                <a:solidFill>
                  <a:srgbClr val="B7B7B7"/>
                </a:solidFill>
                <a:latin typeface="Roboto"/>
                <a:ea typeface="Roboto"/>
                <a:cs typeface="Roboto"/>
                <a:sym typeface="Roboto"/>
              </a:rPr>
              <a:t> using polygon modelling techniques.</a:t>
            </a:r>
            <a:endParaRPr sz="900" b="0" i="0" u="none" strike="noStrike" cap="none">
              <a:solidFill>
                <a:srgbClr val="B7B7B7"/>
              </a:solidFill>
              <a:latin typeface="Roboto"/>
              <a:ea typeface="Roboto"/>
              <a:cs typeface="Roboto"/>
              <a:sym typeface="Roboto"/>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Screen capture a perspective view of the model in shaded wireframe mode </a:t>
            </a:r>
            <a:r>
              <a:rPr lang="en-AU" sz="900">
                <a:solidFill>
                  <a:srgbClr val="B7B7B7"/>
                </a:solidFill>
                <a:latin typeface="Roboto"/>
                <a:ea typeface="Roboto"/>
                <a:cs typeface="Roboto"/>
                <a:sym typeface="Roboto"/>
              </a:rPr>
              <a:t>and paste it into the slide below.</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UV Unwrap your </a:t>
            </a:r>
            <a:r>
              <a:rPr lang="en-AU" sz="900">
                <a:solidFill>
                  <a:srgbClr val="B7B7B7"/>
                </a:solidFill>
                <a:latin typeface="Roboto"/>
                <a:ea typeface="Roboto"/>
                <a:cs typeface="Roboto"/>
                <a:sym typeface="Roboto"/>
              </a:rPr>
              <a:t>mask </a:t>
            </a:r>
            <a:r>
              <a:rPr lang="en-AU" sz="900" b="0" i="0" u="none" strike="noStrike" cap="none">
                <a:solidFill>
                  <a:srgbClr val="B7B7B7"/>
                </a:solidFill>
                <a:latin typeface="Roboto"/>
                <a:ea typeface="Roboto"/>
                <a:cs typeface="Roboto"/>
                <a:sym typeface="Roboto"/>
              </a:rPr>
              <a:t>model. </a:t>
            </a:r>
            <a:endParaRPr sz="900" b="0" i="0" u="none" strike="noStrike" cap="none">
              <a:solidFill>
                <a:srgbClr val="B7B7B7"/>
              </a:solidFill>
              <a:latin typeface="Roboto"/>
              <a:ea typeface="Roboto"/>
              <a:cs typeface="Roboto"/>
              <a:sym typeface="Roboto"/>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Take a UV snapshot of your mask</a:t>
            </a:r>
            <a:r>
              <a:rPr lang="en-AU" sz="900">
                <a:solidFill>
                  <a:srgbClr val="B7B7B7"/>
                </a:solidFill>
                <a:latin typeface="Roboto"/>
                <a:ea typeface="Roboto"/>
                <a:cs typeface="Roboto"/>
                <a:sym typeface="Roboto"/>
              </a:rPr>
              <a:t>’s </a:t>
            </a:r>
            <a:r>
              <a:rPr lang="en-AU" sz="900" b="0" i="0" u="none" strike="noStrike" cap="none">
                <a:solidFill>
                  <a:srgbClr val="B7B7B7"/>
                </a:solidFill>
                <a:latin typeface="Roboto"/>
                <a:ea typeface="Roboto"/>
                <a:cs typeface="Roboto"/>
                <a:sym typeface="Roboto"/>
              </a:rPr>
              <a:t>UV layout</a:t>
            </a:r>
            <a:r>
              <a:rPr lang="en-AU" sz="900">
                <a:solidFill>
                  <a:srgbClr val="B7B7B7"/>
                </a:solidFill>
                <a:latin typeface="Roboto"/>
                <a:ea typeface="Roboto"/>
                <a:cs typeface="Roboto"/>
                <a:sym typeface="Roboto"/>
              </a:rPr>
              <a:t> and paste it into the slide below.</a:t>
            </a:r>
            <a:r>
              <a:rPr lang="en-AU" sz="900" b="0" i="0" u="none" strike="noStrike" cap="none">
                <a:solidFill>
                  <a:srgbClr val="B7B7B7"/>
                </a:solidFill>
                <a:latin typeface="Roboto"/>
                <a:ea typeface="Roboto"/>
                <a:cs typeface="Roboto"/>
                <a:sym typeface="Roboto"/>
              </a:rPr>
              <a:t/>
            </a:r>
            <a:br>
              <a:rPr lang="en-AU" sz="900" b="0" i="0" u="none" strike="noStrike" cap="none">
                <a:solidFill>
                  <a:srgbClr val="B7B7B7"/>
                </a:solidFill>
                <a:latin typeface="Roboto"/>
                <a:ea typeface="Roboto"/>
                <a:cs typeface="Roboto"/>
                <a:sym typeface="Roboto"/>
              </a:rPr>
            </a:br>
            <a:endParaRPr sz="900" b="0" i="0" u="none" strike="noStrike" cap="none">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r>
              <a:rPr lang="en-AU" sz="1000" b="1" i="0" u="none" strike="noStrike" cap="none">
                <a:solidFill>
                  <a:srgbClr val="D9D9D9"/>
                </a:solidFill>
                <a:latin typeface="Roboto"/>
                <a:ea typeface="Roboto"/>
                <a:cs typeface="Roboto"/>
                <a:sym typeface="Roboto"/>
              </a:rPr>
              <a:t>Requirements:</a:t>
            </a:r>
            <a:r>
              <a:rPr lang="en-AU" sz="1000" b="1" i="0" u="none" strike="noStrike" cap="none">
                <a:solidFill>
                  <a:srgbClr val="00B0F0"/>
                </a:solidFill>
                <a:latin typeface="Roboto"/>
                <a:ea typeface="Roboto"/>
                <a:cs typeface="Roboto"/>
                <a:sym typeface="Roboto"/>
              </a:rPr>
              <a:t> </a:t>
            </a:r>
            <a:r>
              <a:rPr lang="en-AU" sz="900" b="0" i="0" u="none" strike="noStrike" cap="none">
                <a:solidFill>
                  <a:srgbClr val="D9D9D9"/>
                </a:solidFill>
                <a:latin typeface="Roboto"/>
                <a:ea typeface="Roboto"/>
                <a:cs typeface="Roboto"/>
                <a:sym typeface="Roboto"/>
              </a:rPr>
              <a:t>	</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Your mesh must meet the brief and technical requirements.</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Your mesh needs to be clean with efficient topology.</a:t>
            </a:r>
            <a:endParaRPr/>
          </a:p>
          <a:p>
            <a:pPr marL="457200" marR="0" lvl="0" indent="-292100" algn="l" rtl="0">
              <a:lnSpc>
                <a:spcPct val="100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Use Mesh Cleanup and remove/fix any: N-gons, Hidden edges, Lamina faces or Isolated vertices. </a:t>
            </a:r>
            <a:endParaRPr/>
          </a:p>
          <a:p>
            <a:pPr marL="457200" marR="0" lvl="0" indent="-292100" algn="l" rtl="0">
              <a:lnSpc>
                <a:spcPct val="100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Delete your history, freeze transforms, set your pivots</a:t>
            </a:r>
            <a:r>
              <a:rPr lang="en-AU" sz="900">
                <a:solidFill>
                  <a:srgbClr val="B7B7B7"/>
                </a:solidFill>
                <a:latin typeface="Roboto"/>
                <a:ea typeface="Roboto"/>
                <a:cs typeface="Roboto"/>
                <a:sym typeface="Roboto"/>
              </a:rPr>
              <a:t>, </a:t>
            </a:r>
            <a:r>
              <a:rPr lang="en-AU" sz="900" b="0" i="0" u="none" strike="noStrike" cap="none">
                <a:solidFill>
                  <a:srgbClr val="B7B7B7"/>
                </a:solidFill>
                <a:latin typeface="Roboto"/>
                <a:ea typeface="Roboto"/>
                <a:cs typeface="Roboto"/>
                <a:sym typeface="Roboto"/>
              </a:rPr>
              <a:t>clean your outliner</a:t>
            </a:r>
            <a:r>
              <a:rPr lang="en-AU" sz="900">
                <a:solidFill>
                  <a:srgbClr val="B7B7B7"/>
                </a:solidFill>
                <a:latin typeface="Roboto"/>
                <a:ea typeface="Roboto"/>
                <a:cs typeface="Roboto"/>
                <a:sym typeface="Roboto"/>
              </a:rPr>
              <a:t> and e</a:t>
            </a:r>
            <a:r>
              <a:rPr lang="en-AU" sz="900" b="0" i="0" u="none" strike="noStrike" cap="none">
                <a:solidFill>
                  <a:srgbClr val="B7B7B7"/>
                </a:solidFill>
                <a:latin typeface="Roboto"/>
                <a:ea typeface="Roboto"/>
                <a:cs typeface="Roboto"/>
                <a:sym typeface="Roboto"/>
              </a:rPr>
              <a:t>nsure your Mesh</a:t>
            </a:r>
            <a:r>
              <a:rPr lang="en-AU" sz="900">
                <a:solidFill>
                  <a:srgbClr val="B7B7B7"/>
                </a:solidFill>
                <a:latin typeface="Roboto"/>
                <a:ea typeface="Roboto"/>
                <a:cs typeface="Roboto"/>
                <a:sym typeface="Roboto"/>
              </a:rPr>
              <a:t> is named appropriately</a:t>
            </a:r>
            <a:r>
              <a:rPr lang="en-AU" sz="900" b="0" i="0" u="none" strike="noStrike" cap="none">
                <a:solidFill>
                  <a:srgbClr val="B7B7B7"/>
                </a:solidFill>
                <a:latin typeface="Roboto"/>
                <a:ea typeface="Roboto"/>
                <a:cs typeface="Roboto"/>
                <a:sym typeface="Roboto"/>
              </a:rPr>
              <a:t>.</a:t>
            </a:r>
            <a:endParaRPr/>
          </a:p>
          <a:p>
            <a:pPr marL="0" marR="0" lvl="0" indent="0" algn="l" rtl="0">
              <a:lnSpc>
                <a:spcPct val="100000"/>
              </a:lnSpc>
              <a:spcBef>
                <a:spcPts val="0"/>
              </a:spcBef>
              <a:spcAft>
                <a:spcPts val="0"/>
              </a:spcAft>
              <a:buClr>
                <a:srgbClr val="92D050"/>
              </a:buClr>
              <a:buFont typeface="Arial"/>
              <a:buNone/>
            </a:pPr>
            <a:endParaRPr sz="1000" b="1" i="0" u="none" strike="noStrike" cap="none">
              <a:solidFill>
                <a:srgbClr val="00B0F0"/>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endParaRPr sz="900" b="0" i="0" u="none" strike="noStrike" cap="none">
              <a:solidFill>
                <a:srgbClr val="B7B7B7"/>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Modelling &amp; UV|</a:t>
            </a:r>
            <a:r>
              <a:rPr lang="en-AU" sz="3000">
                <a:solidFill>
                  <a:srgbClr val="8CB3E3"/>
                </a:solidFill>
                <a:latin typeface="Roboto"/>
                <a:ea typeface="Roboto"/>
                <a:cs typeface="Roboto"/>
                <a:sym typeface="Roboto"/>
              </a:rPr>
              <a:t>Asset</a:t>
            </a:r>
            <a:endParaRPr sz="3000" b="0" i="0" u="none" strike="noStrike" cap="none">
              <a:solidFill>
                <a:srgbClr val="8CB3E3"/>
              </a:solidFill>
              <a:latin typeface="Roboto"/>
              <a:ea typeface="Roboto"/>
              <a:cs typeface="Roboto"/>
              <a:sym typeface="Roboto"/>
            </a:endParaRPr>
          </a:p>
        </p:txBody>
      </p:sp>
      <p:sp>
        <p:nvSpPr>
          <p:cNvPr id="200" name="Shape 200"/>
          <p:cNvSpPr txBox="1"/>
          <p:nvPr/>
        </p:nvSpPr>
        <p:spPr>
          <a:xfrm>
            <a:off x="1667374" y="4212387"/>
            <a:ext cx="2670300" cy="23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Font typeface="Arial"/>
              <a:buNone/>
            </a:pPr>
            <a:r>
              <a:rPr lang="en-AU" sz="1000">
                <a:solidFill>
                  <a:srgbClr val="B7B7B7"/>
                </a:solidFill>
                <a:latin typeface="Roboto"/>
                <a:ea typeface="Roboto"/>
                <a:cs typeface="Roboto"/>
                <a:sym typeface="Roboto"/>
              </a:rPr>
              <a:t>Perspective shaded wireframe</a:t>
            </a:r>
            <a:endParaRPr sz="1000" b="0" i="0" u="none" strike="noStrike" cap="none">
              <a:solidFill>
                <a:srgbClr val="B7B7B7"/>
              </a:solidFill>
              <a:latin typeface="Roboto"/>
              <a:ea typeface="Roboto"/>
              <a:cs typeface="Roboto"/>
              <a:sym typeface="Roboto"/>
            </a:endParaRPr>
          </a:p>
        </p:txBody>
      </p:sp>
      <p:sp>
        <p:nvSpPr>
          <p:cNvPr id="201" name="Shape 201"/>
          <p:cNvSpPr txBox="1"/>
          <p:nvPr/>
        </p:nvSpPr>
        <p:spPr>
          <a:xfrm>
            <a:off x="4433949" y="4212387"/>
            <a:ext cx="2670300" cy="23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Font typeface="Roboto"/>
              <a:buNone/>
            </a:pPr>
            <a:r>
              <a:rPr lang="en-AU" sz="1000">
                <a:solidFill>
                  <a:srgbClr val="B7B7B7"/>
                </a:solidFill>
                <a:latin typeface="Roboto"/>
                <a:ea typeface="Roboto"/>
                <a:cs typeface="Roboto"/>
                <a:sym typeface="Roboto"/>
              </a:rPr>
              <a:t>UV Snapshot</a:t>
            </a:r>
            <a:endParaRPr sz="1000" b="0" i="0" u="none" strike="noStrike" cap="none">
              <a:solidFill>
                <a:srgbClr val="666666"/>
              </a:solidFill>
              <a:latin typeface="Roboto"/>
              <a:ea typeface="Roboto"/>
              <a:cs typeface="Roboto"/>
              <a:sym typeface="Roboto"/>
            </a:endParaRPr>
          </a:p>
        </p:txBody>
      </p:sp>
      <p:pic>
        <p:nvPicPr>
          <p:cNvPr id="202" name="Shape 202" descr="temp.PNG"/>
          <p:cNvPicPr preferRelativeResize="0"/>
          <p:nvPr/>
        </p:nvPicPr>
        <p:blipFill rotWithShape="1">
          <a:blip r:embed="rId3">
            <a:alphaModFix/>
          </a:blip>
          <a:srcRect/>
          <a:stretch/>
        </p:blipFill>
        <p:spPr>
          <a:xfrm>
            <a:off x="4433949" y="1472900"/>
            <a:ext cx="2670300" cy="2801400"/>
          </a:xfrm>
          <a:prstGeom prst="roundRect">
            <a:avLst>
              <a:gd name="adj" fmla="val 3815"/>
            </a:avLst>
          </a:prstGeom>
          <a:noFill/>
          <a:ln w="28575" cap="flat" cmpd="sng">
            <a:solidFill>
              <a:srgbClr val="92D050"/>
            </a:solidFill>
            <a:prstDash val="solid"/>
            <a:round/>
            <a:headEnd type="none" w="sm" len="sm"/>
            <a:tailEnd type="none" w="sm" len="sm"/>
          </a:ln>
        </p:spPr>
      </p:pic>
      <p:pic>
        <p:nvPicPr>
          <p:cNvPr id="203" name="Shape 203" descr="temp.PNG"/>
          <p:cNvPicPr preferRelativeResize="0"/>
          <p:nvPr/>
        </p:nvPicPr>
        <p:blipFill rotWithShape="1">
          <a:blip r:embed="rId3">
            <a:alphaModFix/>
          </a:blip>
          <a:srcRect/>
          <a:stretch/>
        </p:blipFill>
        <p:spPr>
          <a:xfrm>
            <a:off x="1601999" y="1472900"/>
            <a:ext cx="2670300" cy="2801400"/>
          </a:xfrm>
          <a:prstGeom prst="roundRect">
            <a:avLst>
              <a:gd name="adj" fmla="val 3815"/>
            </a:avLst>
          </a:prstGeom>
          <a:noFill/>
          <a:ln w="28575" cap="flat" cmpd="sng">
            <a:solidFill>
              <a:srgbClr val="92D050"/>
            </a:solidFill>
            <a:prstDash val="solid"/>
            <a:round/>
            <a:headEnd type="none" w="sm" len="sm"/>
            <a:tailEnd type="none" w="sm" len="sm"/>
          </a:ln>
        </p:spPr>
      </p:pic>
      <p:sp>
        <p:nvSpPr>
          <p:cNvPr id="204" name="Shape 204"/>
          <p:cNvSpPr txBox="1">
            <a:spLocks noGrp="1"/>
          </p:cNvSpPr>
          <p:nvPr>
            <p:ph type="body" idx="1"/>
          </p:nvPr>
        </p:nvSpPr>
        <p:spPr>
          <a:xfrm>
            <a:off x="1852649" y="1472900"/>
            <a:ext cx="2169000" cy="30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Font typeface="Arial"/>
              <a:buNone/>
            </a:pPr>
            <a:r>
              <a:rPr lang="en-AU" sz="900" b="0" i="0" u="none" strike="noStrike" cap="none">
                <a:solidFill>
                  <a:srgbClr val="92D050"/>
                </a:solidFill>
                <a:latin typeface="Roboto"/>
                <a:ea typeface="Roboto"/>
                <a:cs typeface="Roboto"/>
                <a:sym typeface="Roboto"/>
              </a:rPr>
              <a:t>Paste your images in the green boxes</a:t>
            </a:r>
            <a:endParaRPr/>
          </a:p>
        </p:txBody>
      </p:sp>
      <p:pic>
        <p:nvPicPr>
          <p:cNvPr id="3" name="Picture 2"/>
          <p:cNvPicPr>
            <a:picLocks noChangeAspect="1"/>
          </p:cNvPicPr>
          <p:nvPr/>
        </p:nvPicPr>
        <p:blipFill>
          <a:blip r:embed="rId4"/>
          <a:stretch>
            <a:fillRect/>
          </a:stretch>
        </p:blipFill>
        <p:spPr>
          <a:xfrm>
            <a:off x="2080551" y="1740459"/>
            <a:ext cx="1493257" cy="250737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9477" y="1693978"/>
            <a:ext cx="2359244" cy="23592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Feedback|</a:t>
            </a:r>
            <a:r>
              <a:rPr lang="en-AU" sz="3000" b="0" i="0" u="none" strike="noStrike" cap="none">
                <a:solidFill>
                  <a:srgbClr val="8CB3E3"/>
                </a:solidFill>
                <a:latin typeface="Roboto"/>
                <a:ea typeface="Roboto"/>
                <a:cs typeface="Roboto"/>
                <a:sym typeface="Roboto"/>
              </a:rPr>
              <a:t>Modelling</a:t>
            </a:r>
            <a:endParaRPr sz="3000" b="0" i="0" u="none" strike="noStrike" cap="none">
              <a:solidFill>
                <a:srgbClr val="8CB3E3"/>
              </a:solidFill>
              <a:latin typeface="Roboto"/>
              <a:ea typeface="Roboto"/>
              <a:cs typeface="Roboto"/>
              <a:sym typeface="Roboto"/>
            </a:endParaRPr>
          </a:p>
        </p:txBody>
      </p:sp>
      <p:sp>
        <p:nvSpPr>
          <p:cNvPr id="210" name="Shape 210"/>
          <p:cNvSpPr txBox="1">
            <a:spLocks noGrp="1"/>
          </p:cNvSpPr>
          <p:nvPr>
            <p:ph type="body" idx="1"/>
          </p:nvPr>
        </p:nvSpPr>
        <p:spPr>
          <a:xfrm>
            <a:off x="383575" y="1338175"/>
            <a:ext cx="5726400" cy="29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AU" sz="900">
                <a:solidFill>
                  <a:srgbClr val="B7B7B7"/>
                </a:solidFill>
                <a:latin typeface="Roboto"/>
                <a:ea typeface="Roboto"/>
                <a:cs typeface="Roboto"/>
                <a:sym typeface="Roboto"/>
              </a:rPr>
              <a:t>Obtain approval for</a:t>
            </a:r>
            <a:r>
              <a:rPr lang="en-AU" sz="900" b="0" i="0" u="none" strike="noStrike" cap="none">
                <a:solidFill>
                  <a:srgbClr val="B7B7B7"/>
                </a:solidFill>
                <a:latin typeface="Roboto"/>
                <a:ea typeface="Roboto"/>
                <a:cs typeface="Roboto"/>
                <a:sym typeface="Roboto"/>
              </a:rPr>
              <a:t> </a:t>
            </a:r>
            <a:r>
              <a:rPr lang="en-AU" sz="900">
                <a:solidFill>
                  <a:srgbClr val="B7B7B7"/>
                </a:solidFill>
                <a:latin typeface="Roboto"/>
                <a:ea typeface="Roboto"/>
                <a:cs typeface="Roboto"/>
                <a:sym typeface="Roboto"/>
              </a:rPr>
              <a:t>your </a:t>
            </a:r>
            <a:r>
              <a:rPr lang="en-AU" sz="900" b="0" i="0" u="none" strike="noStrike" cap="none">
                <a:solidFill>
                  <a:srgbClr val="B7B7B7"/>
                </a:solidFill>
                <a:latin typeface="Roboto"/>
                <a:ea typeface="Roboto"/>
                <a:cs typeface="Roboto"/>
                <a:sym typeface="Roboto"/>
              </a:rPr>
              <a:t>model and UV unwrap</a:t>
            </a:r>
            <a:r>
              <a:rPr lang="en-AU" sz="900">
                <a:solidFill>
                  <a:srgbClr val="B7B7B7"/>
                </a:solidFill>
                <a:latin typeface="Roboto"/>
                <a:ea typeface="Roboto"/>
                <a:cs typeface="Roboto"/>
                <a:sym typeface="Roboto"/>
              </a:rPr>
              <a:t> </a:t>
            </a:r>
            <a:r>
              <a:rPr lang="en-AU" sz="900" b="0" i="0" u="none" strike="noStrike" cap="none">
                <a:solidFill>
                  <a:srgbClr val="B7B7B7"/>
                </a:solidFill>
                <a:latin typeface="Roboto"/>
                <a:ea typeface="Roboto"/>
                <a:cs typeface="Roboto"/>
                <a:sym typeface="Roboto"/>
              </a:rPr>
              <a:t>before texturing your asset.</a:t>
            </a:r>
            <a:endParaRPr sz="900" b="0" i="0" u="none" strike="noStrike" cap="none">
              <a:solidFill>
                <a:srgbClr val="B7B7B7"/>
              </a:solidFill>
              <a:latin typeface="Roboto"/>
              <a:ea typeface="Roboto"/>
              <a:cs typeface="Roboto"/>
              <a:sym typeface="Roboto"/>
            </a:endParaRPr>
          </a:p>
        </p:txBody>
      </p:sp>
      <p:graphicFrame>
        <p:nvGraphicFramePr>
          <p:cNvPr id="211" name="Shape 211"/>
          <p:cNvGraphicFramePr/>
          <p:nvPr/>
        </p:nvGraphicFramePr>
        <p:xfrm>
          <a:off x="479287" y="1710920"/>
          <a:ext cx="7384775" cy="1231775"/>
        </p:xfrm>
        <a:graphic>
          <a:graphicData uri="http://schemas.openxmlformats.org/drawingml/2006/table">
            <a:tbl>
              <a:tblPr>
                <a:noFill/>
                <a:tableStyleId>{8D047FEF-FE11-42FC-B190-8CC24490A415}</a:tableStyleId>
              </a:tblPr>
              <a:tblGrid>
                <a:gridCol w="6581450"/>
                <a:gridCol w="803325"/>
              </a:tblGrid>
              <a:tr h="284850">
                <a:tc>
                  <a:txBody>
                    <a:bodyPr/>
                    <a:lstStyle/>
                    <a:p>
                      <a:pPr marL="0" marR="0" lvl="0" indent="0" algn="l" rtl="0">
                        <a:lnSpc>
                          <a:spcPct val="100000"/>
                        </a:lnSpc>
                        <a:spcBef>
                          <a:spcPts val="0"/>
                        </a:spcBef>
                        <a:spcAft>
                          <a:spcPts val="0"/>
                        </a:spcAft>
                        <a:buClr>
                          <a:srgbClr val="D9D9D9"/>
                        </a:buClr>
                        <a:buFont typeface="Roboto"/>
                        <a:buNone/>
                      </a:pPr>
                      <a:r>
                        <a:rPr lang="en-AU" sz="1000" b="1" u="none" strike="noStrike" cap="none" dirty="0">
                          <a:solidFill>
                            <a:srgbClr val="D9D9D9"/>
                          </a:solidFill>
                          <a:latin typeface="Roboto"/>
                          <a:ea typeface="Roboto"/>
                          <a:cs typeface="Roboto"/>
                          <a:sym typeface="Roboto"/>
                        </a:rPr>
                        <a:t>Feedback</a:t>
                      </a:r>
                      <a:endParaRPr dirty="0"/>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D9D9D9"/>
                        </a:buClr>
                        <a:buFont typeface="Roboto"/>
                        <a:buNone/>
                      </a:pPr>
                      <a:r>
                        <a:rPr lang="en-AU" sz="1000" b="1" u="none" strike="noStrike" cap="none">
                          <a:solidFill>
                            <a:srgbClr val="D9D9D9"/>
                          </a:solidFill>
                          <a:latin typeface="Roboto"/>
                          <a:ea typeface="Roboto"/>
                          <a:cs typeface="Roboto"/>
                          <a:sym typeface="Roboto"/>
                        </a:rPr>
                        <a:t>Approved</a:t>
                      </a: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2"/>
                    </a:solidFill>
                  </a:tcPr>
                </a:tc>
              </a:tr>
              <a:tr h="896525">
                <a:tc>
                  <a:txBody>
                    <a:bodyPr/>
                    <a:lstStyle/>
                    <a:p>
                      <a:pPr marL="0" marR="0" lvl="0" indent="0" algn="l" rtl="0">
                        <a:lnSpc>
                          <a:spcPct val="100000"/>
                        </a:lnSpc>
                        <a:spcBef>
                          <a:spcPts val="0"/>
                        </a:spcBef>
                        <a:spcAft>
                          <a:spcPts val="0"/>
                        </a:spcAft>
                        <a:buClr>
                          <a:srgbClr val="000000"/>
                        </a:buClr>
                        <a:buFont typeface="Arial"/>
                        <a:buNone/>
                      </a:pPr>
                      <a:endParaRPr sz="900" u="none" strike="noStrike" cap="none" dirty="0">
                        <a:solidFill>
                          <a:srgbClr val="B7B7B7"/>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900" u="none" strike="noStrike" cap="none">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r>
            </a:tbl>
          </a:graphicData>
        </a:graphic>
      </p:graphicFrame>
      <p:sp>
        <p:nvSpPr>
          <p:cNvPr id="212" name="Shape 212"/>
          <p:cNvSpPr txBox="1"/>
          <p:nvPr/>
        </p:nvSpPr>
        <p:spPr>
          <a:xfrm>
            <a:off x="7309550" y="2277450"/>
            <a:ext cx="309000" cy="294300"/>
          </a:xfrm>
          <a:prstGeom prst="rect">
            <a:avLst/>
          </a:prstGeom>
          <a:solidFill>
            <a:srgbClr val="EFEFEF"/>
          </a:solid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Task|</a:t>
            </a:r>
            <a:r>
              <a:rPr lang="en-AU" sz="3000" b="0" i="0" u="none" strike="noStrike" cap="none">
                <a:solidFill>
                  <a:srgbClr val="8CB3E3"/>
                </a:solidFill>
                <a:latin typeface="Roboto"/>
                <a:ea typeface="Roboto"/>
                <a:cs typeface="Roboto"/>
                <a:sym typeface="Roboto"/>
              </a:rPr>
              <a:t>Texturing</a:t>
            </a:r>
            <a:endParaRPr/>
          </a:p>
        </p:txBody>
      </p:sp>
      <p:sp>
        <p:nvSpPr>
          <p:cNvPr id="218" name="Shape 218"/>
          <p:cNvSpPr txBox="1">
            <a:spLocks noGrp="1"/>
          </p:cNvSpPr>
          <p:nvPr>
            <p:ph type="body" idx="1"/>
          </p:nvPr>
        </p:nvSpPr>
        <p:spPr>
          <a:xfrm>
            <a:off x="323528" y="1200150"/>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AU" sz="1000" b="1" i="0" u="none" strike="noStrike" cap="none">
                <a:solidFill>
                  <a:srgbClr val="D9D9D9"/>
                </a:solidFill>
                <a:latin typeface="Roboto"/>
                <a:ea typeface="Roboto"/>
                <a:cs typeface="Roboto"/>
                <a:sym typeface="Roboto"/>
              </a:rPr>
              <a:t>Texturing Tasks: </a:t>
            </a:r>
            <a:r>
              <a:rPr lang="en-AU" sz="900" b="1" i="0" u="none" strike="noStrike" cap="none">
                <a:solidFill>
                  <a:srgbClr val="00B0F0"/>
                </a:solidFill>
                <a:latin typeface="Roboto"/>
                <a:ea typeface="Roboto"/>
                <a:cs typeface="Roboto"/>
                <a:sym typeface="Roboto"/>
              </a:rPr>
              <a:t> </a:t>
            </a:r>
            <a:endParaRPr/>
          </a:p>
          <a:p>
            <a:pPr marL="457200" marR="0" lvl="0" indent="-292100" algn="l" rtl="0">
              <a:lnSpc>
                <a:spcPct val="115000"/>
              </a:lnSpc>
              <a:spcBef>
                <a:spcPts val="0"/>
              </a:spcBef>
              <a:spcAft>
                <a:spcPts val="0"/>
              </a:spcAft>
              <a:buClr>
                <a:srgbClr val="00B0F0"/>
              </a:buClr>
              <a:buSzPts val="1000"/>
              <a:buFont typeface="Roboto"/>
              <a:buChar char="•"/>
            </a:pPr>
            <a:r>
              <a:rPr lang="en-AU" sz="900">
                <a:solidFill>
                  <a:srgbClr val="B7B7B7"/>
                </a:solidFill>
                <a:latin typeface="Roboto"/>
                <a:ea typeface="Roboto"/>
                <a:cs typeface="Roboto"/>
                <a:sym typeface="Roboto"/>
              </a:rPr>
              <a:t>Gather or create</a:t>
            </a:r>
            <a:r>
              <a:rPr lang="en-AU" sz="900" b="0" i="0" u="none" strike="noStrike" cap="none">
                <a:solidFill>
                  <a:srgbClr val="B7B7B7"/>
                </a:solidFill>
                <a:latin typeface="Roboto"/>
                <a:ea typeface="Roboto"/>
                <a:cs typeface="Roboto"/>
                <a:sym typeface="Roboto"/>
              </a:rPr>
              <a:t> images to create the required texture maps.</a:t>
            </a:r>
            <a:endParaRPr sz="900" b="0" i="0" u="none" strike="noStrike" cap="none">
              <a:solidFill>
                <a:srgbClr val="B7B7B7"/>
              </a:solidFill>
              <a:latin typeface="Roboto"/>
              <a:ea typeface="Roboto"/>
              <a:cs typeface="Roboto"/>
              <a:sym typeface="Roboto"/>
            </a:endParaRPr>
          </a:p>
          <a:p>
            <a:pPr marL="457200" lvl="0" indent="-292100" rtl="0">
              <a:lnSpc>
                <a:spcPct val="115000"/>
              </a:lnSpc>
              <a:spcBef>
                <a:spcPts val="0"/>
              </a:spcBef>
              <a:spcAft>
                <a:spcPts val="0"/>
              </a:spcAft>
              <a:buClr>
                <a:srgbClr val="00B0F0"/>
              </a:buClr>
              <a:buSzPts val="900"/>
              <a:buFont typeface="Roboto"/>
              <a:buChar char="•"/>
            </a:pPr>
            <a:r>
              <a:rPr lang="en-AU" sz="900">
                <a:solidFill>
                  <a:srgbClr val="B7B7B7"/>
                </a:solidFill>
                <a:latin typeface="Roboto"/>
                <a:ea typeface="Roboto"/>
                <a:cs typeface="Roboto"/>
                <a:sym typeface="Roboto"/>
              </a:rPr>
              <a:t>Paste the textures into the slide below.</a:t>
            </a:r>
            <a:endParaRPr sz="900">
              <a:solidFill>
                <a:srgbClr val="B7B7B7"/>
              </a:solidFill>
              <a:latin typeface="Roboto"/>
              <a:ea typeface="Roboto"/>
              <a:cs typeface="Roboto"/>
              <a:sym typeface="Roboto"/>
            </a:endParaRPr>
          </a:p>
          <a:p>
            <a:pPr marL="457200" lvl="0" indent="-292100" rtl="0">
              <a:lnSpc>
                <a:spcPct val="115000"/>
              </a:lnSpc>
              <a:spcBef>
                <a:spcPts val="0"/>
              </a:spcBef>
              <a:spcAft>
                <a:spcPts val="0"/>
              </a:spcAft>
              <a:buClr>
                <a:srgbClr val="00B0F0"/>
              </a:buClr>
              <a:buSzPts val="900"/>
              <a:buFont typeface="Roboto"/>
              <a:buChar char="•"/>
            </a:pPr>
            <a:r>
              <a:rPr lang="en-AU" sz="900">
                <a:solidFill>
                  <a:srgbClr val="B7B7B7"/>
                </a:solidFill>
                <a:latin typeface="Roboto"/>
                <a:ea typeface="Roboto"/>
                <a:cs typeface="Roboto"/>
                <a:sym typeface="Roboto"/>
              </a:rPr>
              <a:t>Screen capture a perspective view of the model with the textures applied and paste it into the slide below.</a:t>
            </a:r>
            <a:r>
              <a:rPr lang="en-AU" sz="1000" b="1" i="0" u="none" strike="noStrike" cap="none">
                <a:solidFill>
                  <a:srgbClr val="D9D9D9"/>
                </a:solidFill>
                <a:latin typeface="Roboto"/>
                <a:ea typeface="Roboto"/>
                <a:cs typeface="Roboto"/>
                <a:sym typeface="Roboto"/>
              </a:rPr>
              <a:t/>
            </a:r>
            <a:br>
              <a:rPr lang="en-AU" sz="1000" b="1" i="0" u="none" strike="noStrike" cap="none">
                <a:solidFill>
                  <a:srgbClr val="D9D9D9"/>
                </a:solidFill>
                <a:latin typeface="Roboto"/>
                <a:ea typeface="Roboto"/>
                <a:cs typeface="Roboto"/>
                <a:sym typeface="Roboto"/>
              </a:rPr>
            </a:br>
            <a:endParaRPr sz="900" b="1" i="0" u="none" strike="noStrike" cap="none">
              <a:solidFill>
                <a:srgbClr val="D9D9D9"/>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r>
              <a:rPr lang="en-AU" sz="1000" b="1" i="0" u="none" strike="noStrike" cap="none">
                <a:solidFill>
                  <a:srgbClr val="D9D9D9"/>
                </a:solidFill>
                <a:latin typeface="Roboto"/>
                <a:ea typeface="Roboto"/>
                <a:cs typeface="Roboto"/>
                <a:sym typeface="Roboto"/>
              </a:rPr>
              <a:t>Maps required: </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Diffuse map</a:t>
            </a:r>
            <a:endParaRPr sz="900" b="0" i="0" u="none" strike="noStrike" cap="none">
              <a:solidFill>
                <a:srgbClr val="B7B7B7"/>
              </a:solidFill>
              <a:latin typeface="Roboto"/>
              <a:ea typeface="Roboto"/>
              <a:cs typeface="Roboto"/>
              <a:sym typeface="Roboto"/>
            </a:endParaRPr>
          </a:p>
          <a:p>
            <a:pPr marL="457200" marR="0" lvl="0" indent="-292100" algn="l" rtl="0">
              <a:lnSpc>
                <a:spcPct val="115000"/>
              </a:lnSpc>
              <a:spcBef>
                <a:spcPts val="0"/>
              </a:spcBef>
              <a:spcAft>
                <a:spcPts val="0"/>
              </a:spcAft>
              <a:buClr>
                <a:srgbClr val="00B0F0"/>
              </a:buClr>
              <a:buSzPts val="1000"/>
              <a:buFont typeface="Roboto"/>
              <a:buChar char="•"/>
            </a:pPr>
            <a:r>
              <a:rPr lang="en-AU" sz="900" b="0" i="0" u="none" strike="noStrike" cap="none">
                <a:solidFill>
                  <a:srgbClr val="B7B7B7"/>
                </a:solidFill>
                <a:latin typeface="Roboto"/>
                <a:ea typeface="Roboto"/>
                <a:cs typeface="Roboto"/>
                <a:sym typeface="Roboto"/>
              </a:rPr>
              <a:t>Normal map</a:t>
            </a:r>
            <a:r>
              <a:rPr lang="en-AU" sz="1000" b="1" i="0" u="none" strike="noStrike" cap="none">
                <a:solidFill>
                  <a:srgbClr val="D9D9D9"/>
                </a:solidFill>
                <a:latin typeface="Roboto"/>
                <a:ea typeface="Roboto"/>
                <a:cs typeface="Roboto"/>
                <a:sym typeface="Roboto"/>
              </a:rPr>
              <a:t/>
            </a:r>
            <a:br>
              <a:rPr lang="en-AU" sz="1000" b="1" i="0" u="none" strike="noStrike" cap="none">
                <a:solidFill>
                  <a:srgbClr val="D9D9D9"/>
                </a:solidFill>
                <a:latin typeface="Roboto"/>
                <a:ea typeface="Roboto"/>
                <a:cs typeface="Roboto"/>
                <a:sym typeface="Roboto"/>
              </a:rPr>
            </a:br>
            <a:endParaRPr sz="900" b="1" i="0" u="none" strike="noStrike" cap="none">
              <a:solidFill>
                <a:srgbClr val="D9D9D9"/>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r>
              <a:rPr lang="en-AU" sz="1000" b="1" i="0" u="none" strike="noStrike" cap="none">
                <a:solidFill>
                  <a:srgbClr val="D9D9D9"/>
                </a:solidFill>
                <a:latin typeface="Roboto"/>
                <a:ea typeface="Roboto"/>
                <a:cs typeface="Roboto"/>
                <a:sym typeface="Roboto"/>
              </a:rPr>
              <a:t>Requirements:</a:t>
            </a:r>
            <a:r>
              <a:rPr lang="en-AU" sz="1000" b="1" i="0" u="none" strike="noStrike" cap="none">
                <a:solidFill>
                  <a:srgbClr val="00B0F0"/>
                </a:solidFill>
                <a:latin typeface="Roboto"/>
                <a:ea typeface="Roboto"/>
                <a:cs typeface="Roboto"/>
                <a:sym typeface="Roboto"/>
              </a:rPr>
              <a:t> </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Export your individual maps </a:t>
            </a:r>
            <a:r>
              <a:rPr lang="en-AU" sz="900">
                <a:solidFill>
                  <a:srgbClr val="B7B7B7"/>
                </a:solidFill>
                <a:latin typeface="Roboto"/>
                <a:ea typeface="Roboto"/>
                <a:cs typeface="Roboto"/>
                <a:sym typeface="Roboto"/>
              </a:rPr>
              <a:t>in an appropriate format </a:t>
            </a:r>
            <a:r>
              <a:rPr lang="en-AU" sz="900" b="0" i="0" u="none" strike="noStrike" cap="none">
                <a:solidFill>
                  <a:srgbClr val="B7B7B7"/>
                </a:solidFill>
                <a:latin typeface="Roboto"/>
                <a:ea typeface="Roboto"/>
                <a:cs typeface="Roboto"/>
                <a:sym typeface="Roboto"/>
              </a:rPr>
              <a:t>using the naming conventions</a:t>
            </a:r>
            <a:r>
              <a:rPr lang="en-AU" sz="900">
                <a:solidFill>
                  <a:srgbClr val="B7B7B7"/>
                </a:solidFill>
                <a:latin typeface="Roboto"/>
                <a:ea typeface="Roboto"/>
                <a:cs typeface="Roboto"/>
                <a:sym typeface="Roboto"/>
              </a:rPr>
              <a:t> set in the</a:t>
            </a:r>
            <a:r>
              <a:rPr lang="en-AU" sz="900" b="0" i="0" u="none" strike="noStrike" cap="none">
                <a:solidFill>
                  <a:srgbClr val="B7B7B7"/>
                </a:solidFill>
                <a:latin typeface="Roboto"/>
                <a:ea typeface="Roboto"/>
                <a:cs typeface="Roboto"/>
                <a:sym typeface="Roboto"/>
              </a:rPr>
              <a:t> </a:t>
            </a:r>
            <a:r>
              <a:rPr lang="en-AU" sz="900">
                <a:solidFill>
                  <a:srgbClr val="B7B7B7"/>
                </a:solidFill>
                <a:latin typeface="Roboto"/>
                <a:ea typeface="Roboto"/>
                <a:cs typeface="Roboto"/>
                <a:sym typeface="Roboto"/>
              </a:rPr>
              <a:t>a</a:t>
            </a:r>
            <a:r>
              <a:rPr lang="en-AU" sz="900" b="0" i="0" u="none" strike="noStrike" cap="none">
                <a:solidFill>
                  <a:srgbClr val="B7B7B7"/>
                </a:solidFill>
                <a:latin typeface="Roboto"/>
                <a:ea typeface="Roboto"/>
                <a:cs typeface="Roboto"/>
                <a:sym typeface="Roboto"/>
              </a:rPr>
              <a:t>sset list.</a:t>
            </a:r>
            <a:endParaRPr/>
          </a:p>
          <a:p>
            <a:pPr marL="457200" marR="0" lvl="0" indent="-292100" algn="l" rtl="0">
              <a:lnSpc>
                <a:spcPct val="115000"/>
              </a:lnSpc>
              <a:spcBef>
                <a:spcPts val="0"/>
              </a:spcBef>
              <a:spcAft>
                <a:spcPts val="0"/>
              </a:spcAft>
              <a:buClr>
                <a:srgbClr val="00B0F0"/>
              </a:buClr>
              <a:buSzPts val="900"/>
              <a:buFont typeface="Roboto"/>
              <a:buChar char="•"/>
            </a:pPr>
            <a:r>
              <a:rPr lang="en-AU" sz="900">
                <a:solidFill>
                  <a:srgbClr val="B7B7B7"/>
                </a:solidFill>
                <a:latin typeface="Roboto"/>
                <a:ea typeface="Roboto"/>
                <a:cs typeface="Roboto"/>
                <a:sym typeface="Roboto"/>
              </a:rPr>
              <a:t>Ensure</a:t>
            </a:r>
            <a:r>
              <a:rPr lang="en-AU" sz="900" b="0" i="0" u="none" strike="noStrike" cap="none">
                <a:solidFill>
                  <a:srgbClr val="B7B7B7"/>
                </a:solidFill>
                <a:latin typeface="Roboto"/>
                <a:ea typeface="Roboto"/>
                <a:cs typeface="Roboto"/>
                <a:sym typeface="Roboto"/>
              </a:rPr>
              <a:t> your model uses no more than two materials, which </a:t>
            </a:r>
            <a:r>
              <a:rPr lang="en-AU" sz="900">
                <a:solidFill>
                  <a:srgbClr val="B7B7B7"/>
                </a:solidFill>
                <a:latin typeface="Roboto"/>
                <a:ea typeface="Roboto"/>
                <a:cs typeface="Roboto"/>
                <a:sym typeface="Roboto"/>
              </a:rPr>
              <a:t>must be</a:t>
            </a:r>
            <a:r>
              <a:rPr lang="en-AU" sz="900" b="0" i="0" u="none" strike="noStrike" cap="none">
                <a:solidFill>
                  <a:srgbClr val="B7B7B7"/>
                </a:solidFill>
                <a:latin typeface="Roboto"/>
                <a:ea typeface="Roboto"/>
                <a:cs typeface="Roboto"/>
                <a:sym typeface="Roboto"/>
              </a:rPr>
              <a:t> named appropriately.	</a:t>
            </a:r>
            <a:endParaRPr/>
          </a:p>
          <a:p>
            <a:pPr marL="0" marR="0" lvl="0" indent="0" algn="l" rtl="0">
              <a:lnSpc>
                <a:spcPct val="100000"/>
              </a:lnSpc>
              <a:spcBef>
                <a:spcPts val="0"/>
              </a:spcBef>
              <a:spcAft>
                <a:spcPts val="0"/>
              </a:spcAft>
              <a:buClr>
                <a:srgbClr val="92D050"/>
              </a:buClr>
              <a:buFont typeface="Arial"/>
              <a:buNone/>
            </a:pPr>
            <a:endParaRPr sz="900" b="0" i="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r>
              <a:rPr lang="en-AU" sz="1100" b="0" i="0" u="none" strike="noStrike" cap="none">
                <a:solidFill>
                  <a:srgbClr val="D9D9D9"/>
                </a:solidFill>
                <a:latin typeface="Arial"/>
                <a:ea typeface="Arial"/>
                <a:cs typeface="Arial"/>
                <a:sym typeface="Arial"/>
              </a:rPr>
              <a:t> </a:t>
            </a:r>
            <a:endParaRPr/>
          </a:p>
          <a:p>
            <a:pPr marL="0" marR="0" lvl="0" indent="0" algn="l" rtl="0">
              <a:lnSpc>
                <a:spcPct val="100000"/>
              </a:lnSpc>
              <a:spcBef>
                <a:spcPts val="0"/>
              </a:spcBef>
              <a:spcAft>
                <a:spcPts val="0"/>
              </a:spcAft>
              <a:buClr>
                <a:srgbClr val="92D050"/>
              </a:buClr>
              <a:buFont typeface="Arial"/>
              <a:buNone/>
            </a:pPr>
            <a:r>
              <a:rPr lang="en-AU" sz="2400" b="0" i="0" u="none" strike="noStrike" cap="none">
                <a:solidFill>
                  <a:srgbClr val="00B0F0"/>
                </a:solidFill>
                <a:latin typeface="Calibri"/>
                <a:ea typeface="Calibri"/>
                <a:cs typeface="Calibri"/>
                <a:sym typeface="Calibri"/>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descr="temp.PNG"/>
          <p:cNvPicPr preferRelativeResize="0"/>
          <p:nvPr/>
        </p:nvPicPr>
        <p:blipFill rotWithShape="1">
          <a:blip r:embed="rId3">
            <a:alphaModFix/>
          </a:blip>
          <a:srcRect/>
          <a:stretch/>
        </p:blipFill>
        <p:spPr>
          <a:xfrm>
            <a:off x="454800" y="1381825"/>
            <a:ext cx="2927100" cy="3070800"/>
          </a:xfrm>
          <a:prstGeom prst="roundRect">
            <a:avLst>
              <a:gd name="adj" fmla="val 3815"/>
            </a:avLst>
          </a:prstGeom>
          <a:noFill/>
          <a:ln w="28575" cap="flat" cmpd="sng">
            <a:solidFill>
              <a:srgbClr val="92D050"/>
            </a:solidFill>
            <a:prstDash val="solid"/>
            <a:round/>
            <a:headEnd type="none" w="sm" len="sm"/>
            <a:tailEnd type="none" w="sm" len="sm"/>
          </a:ln>
        </p:spPr>
      </p:pic>
      <p:sp>
        <p:nvSpPr>
          <p:cNvPr id="224" name="Shape 224"/>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Textures|</a:t>
            </a:r>
            <a:r>
              <a:rPr lang="en-AU" sz="3000">
                <a:solidFill>
                  <a:srgbClr val="8CB3E3"/>
                </a:solidFill>
                <a:latin typeface="Roboto"/>
                <a:ea typeface="Roboto"/>
                <a:cs typeface="Roboto"/>
                <a:sym typeface="Roboto"/>
              </a:rPr>
              <a:t>Asset</a:t>
            </a:r>
            <a:endParaRPr sz="3000" b="0" i="0" u="none" strike="noStrike" cap="none">
              <a:solidFill>
                <a:srgbClr val="8CB3E3"/>
              </a:solidFill>
              <a:latin typeface="Roboto"/>
              <a:ea typeface="Roboto"/>
              <a:cs typeface="Roboto"/>
              <a:sym typeface="Roboto"/>
            </a:endParaRPr>
          </a:p>
        </p:txBody>
      </p:sp>
      <p:sp>
        <p:nvSpPr>
          <p:cNvPr id="225" name="Shape 225"/>
          <p:cNvSpPr txBox="1"/>
          <p:nvPr/>
        </p:nvSpPr>
        <p:spPr>
          <a:xfrm>
            <a:off x="3540325" y="1998625"/>
            <a:ext cx="1110300" cy="23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B7B7B7"/>
              </a:buClr>
              <a:buFont typeface="Roboto"/>
              <a:buNone/>
            </a:pPr>
            <a:r>
              <a:rPr lang="en-AU" sz="1000" b="0" i="0" u="none" strike="noStrike" cap="none" dirty="0">
                <a:solidFill>
                  <a:srgbClr val="B7B7B7"/>
                </a:solidFill>
                <a:latin typeface="Roboto"/>
                <a:ea typeface="Roboto"/>
                <a:cs typeface="Roboto"/>
                <a:sym typeface="Roboto"/>
              </a:rPr>
              <a:t>Diffuse</a:t>
            </a:r>
            <a:endParaRPr sz="1000" b="0" i="0" u="none" strike="noStrike" cap="none" dirty="0">
              <a:solidFill>
                <a:srgbClr val="B7B7B7"/>
              </a:solidFill>
              <a:latin typeface="Roboto"/>
              <a:ea typeface="Roboto"/>
              <a:cs typeface="Roboto"/>
              <a:sym typeface="Roboto"/>
            </a:endParaRPr>
          </a:p>
        </p:txBody>
      </p:sp>
      <p:pic>
        <p:nvPicPr>
          <p:cNvPr id="226" name="Shape 226" descr="temp.PNG"/>
          <p:cNvPicPr preferRelativeResize="0"/>
          <p:nvPr/>
        </p:nvPicPr>
        <p:blipFill rotWithShape="1">
          <a:blip r:embed="rId3">
            <a:alphaModFix/>
          </a:blip>
          <a:srcRect/>
          <a:stretch/>
        </p:blipFill>
        <p:spPr>
          <a:xfrm>
            <a:off x="4650800" y="1381825"/>
            <a:ext cx="1439100" cy="1470900"/>
          </a:xfrm>
          <a:prstGeom prst="roundRect">
            <a:avLst>
              <a:gd name="adj" fmla="val 3815"/>
            </a:avLst>
          </a:prstGeom>
          <a:noFill/>
          <a:ln w="28575" cap="flat" cmpd="sng">
            <a:solidFill>
              <a:srgbClr val="92D050"/>
            </a:solidFill>
            <a:prstDash val="solid"/>
            <a:round/>
            <a:headEnd type="none" w="sm" len="sm"/>
            <a:tailEnd type="none" w="sm" len="sm"/>
          </a:ln>
        </p:spPr>
      </p:pic>
      <p:sp>
        <p:nvSpPr>
          <p:cNvPr id="227" name="Shape 227"/>
          <p:cNvSpPr txBox="1"/>
          <p:nvPr/>
        </p:nvSpPr>
        <p:spPr>
          <a:xfrm>
            <a:off x="3459475" y="3598425"/>
            <a:ext cx="1236600" cy="23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B7B7B7"/>
              </a:buClr>
              <a:buFont typeface="Roboto"/>
              <a:buNone/>
            </a:pPr>
            <a:r>
              <a:rPr lang="en-AU" sz="1000" b="0" i="0" u="none" strike="noStrike" cap="none">
                <a:solidFill>
                  <a:srgbClr val="B7B7B7"/>
                </a:solidFill>
                <a:latin typeface="Roboto"/>
                <a:ea typeface="Roboto"/>
                <a:cs typeface="Roboto"/>
                <a:sym typeface="Roboto"/>
              </a:rPr>
              <a:t>Normal</a:t>
            </a:r>
            <a:endParaRPr sz="1000" b="0" i="0" u="none" strike="noStrike" cap="none">
              <a:solidFill>
                <a:srgbClr val="B7B7B7"/>
              </a:solidFill>
              <a:latin typeface="Roboto"/>
              <a:ea typeface="Roboto"/>
              <a:cs typeface="Roboto"/>
              <a:sym typeface="Roboto"/>
            </a:endParaRPr>
          </a:p>
        </p:txBody>
      </p:sp>
      <p:sp>
        <p:nvSpPr>
          <p:cNvPr id="228" name="Shape 228"/>
          <p:cNvSpPr txBox="1"/>
          <p:nvPr/>
        </p:nvSpPr>
        <p:spPr>
          <a:xfrm>
            <a:off x="7607300" y="1998675"/>
            <a:ext cx="1236600" cy="23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B7B7B7"/>
              </a:buClr>
              <a:buFont typeface="Roboto"/>
              <a:buNone/>
            </a:pPr>
            <a:r>
              <a:rPr lang="en-AU" sz="1000" b="0" i="0" u="none" strike="noStrike" cap="none" dirty="0">
                <a:solidFill>
                  <a:srgbClr val="B7B7B7"/>
                </a:solidFill>
                <a:latin typeface="Roboto"/>
                <a:ea typeface="Roboto"/>
                <a:cs typeface="Roboto"/>
                <a:sym typeface="Roboto"/>
              </a:rPr>
              <a:t>Specular </a:t>
            </a:r>
            <a:endParaRPr sz="1000" b="0" i="0" u="none" strike="noStrike" cap="none" dirty="0">
              <a:solidFill>
                <a:srgbClr val="B7B7B7"/>
              </a:solidFill>
              <a:latin typeface="Roboto"/>
              <a:ea typeface="Roboto"/>
              <a:cs typeface="Roboto"/>
              <a:sym typeface="Roboto"/>
            </a:endParaRPr>
          </a:p>
          <a:p>
            <a:pPr marL="0" marR="0" lvl="0" indent="0" algn="ctr" rtl="0">
              <a:lnSpc>
                <a:spcPct val="100000"/>
              </a:lnSpc>
              <a:spcBef>
                <a:spcPts val="0"/>
              </a:spcBef>
              <a:spcAft>
                <a:spcPts val="0"/>
              </a:spcAft>
              <a:buClr>
                <a:srgbClr val="B7B7B7"/>
              </a:buClr>
              <a:buFont typeface="Roboto"/>
              <a:buNone/>
            </a:pPr>
            <a:r>
              <a:rPr lang="en-AU" sz="1000" b="0" i="0" u="none" strike="noStrike" cap="none" dirty="0">
                <a:solidFill>
                  <a:srgbClr val="B7B7B7"/>
                </a:solidFill>
                <a:latin typeface="Roboto"/>
                <a:ea typeface="Roboto"/>
                <a:cs typeface="Roboto"/>
                <a:sym typeface="Roboto"/>
              </a:rPr>
              <a:t>(if created</a:t>
            </a:r>
            <a:r>
              <a:rPr lang="en-AU" sz="1000" dirty="0">
                <a:solidFill>
                  <a:srgbClr val="B7B7B7"/>
                </a:solidFill>
                <a:latin typeface="Roboto"/>
                <a:ea typeface="Roboto"/>
                <a:cs typeface="Roboto"/>
                <a:sym typeface="Roboto"/>
              </a:rPr>
              <a:t>)</a:t>
            </a:r>
            <a:endParaRPr sz="1000" b="0" i="0" u="none" strike="noStrike" cap="none" dirty="0">
              <a:solidFill>
                <a:srgbClr val="B7B7B7"/>
              </a:solidFill>
              <a:latin typeface="Roboto"/>
              <a:ea typeface="Roboto"/>
              <a:cs typeface="Roboto"/>
              <a:sym typeface="Roboto"/>
            </a:endParaRPr>
          </a:p>
        </p:txBody>
      </p:sp>
      <p:sp>
        <p:nvSpPr>
          <p:cNvPr id="229" name="Shape 229"/>
          <p:cNvSpPr txBox="1"/>
          <p:nvPr/>
        </p:nvSpPr>
        <p:spPr>
          <a:xfrm>
            <a:off x="583200" y="4452625"/>
            <a:ext cx="2670300" cy="23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B7B7B7"/>
              </a:buClr>
              <a:buFont typeface="Roboto"/>
              <a:buNone/>
            </a:pPr>
            <a:r>
              <a:rPr lang="en-AU" sz="1000" b="0" i="0" u="none" strike="noStrike" cap="none">
                <a:solidFill>
                  <a:srgbClr val="B7B7B7"/>
                </a:solidFill>
                <a:latin typeface="Roboto"/>
                <a:ea typeface="Roboto"/>
                <a:cs typeface="Roboto"/>
                <a:sym typeface="Roboto"/>
              </a:rPr>
              <a:t>Textured Model </a:t>
            </a:r>
            <a:endParaRPr/>
          </a:p>
        </p:txBody>
      </p:sp>
      <p:pic>
        <p:nvPicPr>
          <p:cNvPr id="230" name="Shape 230" descr="temp.PNG"/>
          <p:cNvPicPr preferRelativeResize="0"/>
          <p:nvPr/>
        </p:nvPicPr>
        <p:blipFill rotWithShape="1">
          <a:blip r:embed="rId3">
            <a:alphaModFix/>
          </a:blip>
          <a:srcRect/>
          <a:stretch/>
        </p:blipFill>
        <p:spPr>
          <a:xfrm>
            <a:off x="6203075" y="1381875"/>
            <a:ext cx="1439100" cy="1470900"/>
          </a:xfrm>
          <a:prstGeom prst="roundRect">
            <a:avLst>
              <a:gd name="adj" fmla="val 3815"/>
            </a:avLst>
          </a:prstGeom>
          <a:noFill/>
          <a:ln w="28575" cap="flat" cmpd="sng">
            <a:solidFill>
              <a:srgbClr val="92D050"/>
            </a:solidFill>
            <a:prstDash val="solid"/>
            <a:round/>
            <a:headEnd type="none" w="sm" len="sm"/>
            <a:tailEnd type="none" w="sm" len="sm"/>
          </a:ln>
        </p:spPr>
      </p:pic>
      <p:pic>
        <p:nvPicPr>
          <p:cNvPr id="231" name="Shape 231" descr="temp.PNG"/>
          <p:cNvPicPr preferRelativeResize="0"/>
          <p:nvPr/>
        </p:nvPicPr>
        <p:blipFill rotWithShape="1">
          <a:blip r:embed="rId3">
            <a:alphaModFix/>
          </a:blip>
          <a:srcRect/>
          <a:stretch/>
        </p:blipFill>
        <p:spPr>
          <a:xfrm>
            <a:off x="4650800" y="2981625"/>
            <a:ext cx="1439100" cy="1470900"/>
          </a:xfrm>
          <a:prstGeom prst="roundRect">
            <a:avLst>
              <a:gd name="adj" fmla="val 3815"/>
            </a:avLst>
          </a:prstGeom>
          <a:noFill/>
          <a:ln w="28575" cap="flat" cmpd="sng">
            <a:solidFill>
              <a:srgbClr val="92D050"/>
            </a:solidFill>
            <a:prstDash val="solid"/>
            <a:round/>
            <a:headEnd type="none" w="sm" len="sm"/>
            <a:tailEnd type="none" w="sm" len="sm"/>
          </a:ln>
        </p:spPr>
      </p:pic>
      <p:sp>
        <p:nvSpPr>
          <p:cNvPr id="232" name="Shape 232"/>
          <p:cNvSpPr txBox="1">
            <a:spLocks noGrp="1"/>
          </p:cNvSpPr>
          <p:nvPr>
            <p:ph type="body" idx="1"/>
          </p:nvPr>
        </p:nvSpPr>
        <p:spPr>
          <a:xfrm>
            <a:off x="833850" y="1379502"/>
            <a:ext cx="2169000" cy="30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Font typeface="Arial"/>
              <a:buNone/>
            </a:pPr>
            <a:r>
              <a:rPr lang="en-AU" sz="900" b="0" i="0" u="none" strike="noStrike" cap="none">
                <a:solidFill>
                  <a:srgbClr val="92D050"/>
                </a:solidFill>
                <a:latin typeface="Roboto"/>
                <a:ea typeface="Roboto"/>
                <a:cs typeface="Roboto"/>
                <a:sym typeface="Roboto"/>
              </a:rPr>
              <a:t>Paste your images in the green boxes</a:t>
            </a:r>
            <a:endParaRPr/>
          </a:p>
        </p:txBody>
      </p:sp>
      <p:pic>
        <p:nvPicPr>
          <p:cNvPr id="2" name="Picture 1"/>
          <p:cNvPicPr>
            <a:picLocks noChangeAspect="1"/>
          </p:cNvPicPr>
          <p:nvPr/>
        </p:nvPicPr>
        <p:blipFill>
          <a:blip r:embed="rId4"/>
          <a:stretch>
            <a:fillRect/>
          </a:stretch>
        </p:blipFill>
        <p:spPr>
          <a:xfrm>
            <a:off x="985946" y="1595909"/>
            <a:ext cx="1470953" cy="2771432"/>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r="42984" b="43884"/>
          <a:stretch/>
        </p:blipFill>
        <p:spPr>
          <a:xfrm>
            <a:off x="4662029" y="1379502"/>
            <a:ext cx="1416641" cy="1394275"/>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44187" t="42773"/>
          <a:stretch/>
        </p:blipFill>
        <p:spPr>
          <a:xfrm>
            <a:off x="6256074" y="1420938"/>
            <a:ext cx="1351225" cy="13854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Task|</a:t>
            </a:r>
            <a:r>
              <a:rPr lang="en-AU" sz="3000" b="0" i="0" u="none" strike="noStrike" cap="none">
                <a:solidFill>
                  <a:srgbClr val="8CB3E3"/>
                </a:solidFill>
                <a:latin typeface="Roboto"/>
                <a:ea typeface="Roboto"/>
                <a:cs typeface="Roboto"/>
                <a:sym typeface="Roboto"/>
              </a:rPr>
              <a:t>Upload</a:t>
            </a:r>
            <a:endParaRPr/>
          </a:p>
        </p:txBody>
      </p:sp>
      <p:sp>
        <p:nvSpPr>
          <p:cNvPr id="238" name="Shape 238"/>
          <p:cNvSpPr txBox="1">
            <a:spLocks noGrp="1"/>
          </p:cNvSpPr>
          <p:nvPr>
            <p:ph type="body" idx="1"/>
          </p:nvPr>
        </p:nvSpPr>
        <p:spPr>
          <a:xfrm>
            <a:off x="323524" y="1203600"/>
            <a:ext cx="5468700" cy="338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AU" sz="1000" b="1" i="0" u="none" strike="noStrike" cap="none">
                <a:solidFill>
                  <a:srgbClr val="D9D9D9"/>
                </a:solidFill>
                <a:latin typeface="Roboto"/>
                <a:ea typeface="Roboto"/>
                <a:cs typeface="Roboto"/>
                <a:sym typeface="Roboto"/>
              </a:rPr>
              <a:t>Upload Tasks:</a:t>
            </a:r>
            <a:endParaRPr/>
          </a:p>
          <a:p>
            <a:pPr marL="457200" marR="0" lvl="0" indent="-292100" algn="l" rtl="0">
              <a:lnSpc>
                <a:spcPct val="115000"/>
              </a:lnSpc>
              <a:spcBef>
                <a:spcPts val="280"/>
              </a:spcBef>
              <a:spcAft>
                <a:spcPts val="0"/>
              </a:spcAft>
              <a:buClr>
                <a:srgbClr val="00B0F0"/>
              </a:buClr>
              <a:buSzPts val="900"/>
              <a:buFont typeface="Roboto"/>
              <a:buChar char="•"/>
            </a:pPr>
            <a:r>
              <a:rPr lang="en-AU" sz="900">
                <a:solidFill>
                  <a:srgbClr val="B7B7B7"/>
                </a:solidFill>
                <a:latin typeface="Roboto"/>
                <a:ea typeface="Roboto"/>
                <a:cs typeface="Roboto"/>
                <a:sym typeface="Roboto"/>
              </a:rPr>
              <a:t>Import your model into the game engine</a:t>
            </a:r>
            <a:br>
              <a:rPr lang="en-AU" sz="900">
                <a:solidFill>
                  <a:srgbClr val="B7B7B7"/>
                </a:solidFill>
                <a:latin typeface="Roboto"/>
                <a:ea typeface="Roboto"/>
                <a:cs typeface="Roboto"/>
                <a:sym typeface="Roboto"/>
              </a:rPr>
            </a:br>
            <a:r>
              <a:rPr lang="en-AU" sz="900">
                <a:solidFill>
                  <a:srgbClr val="B7B7B7"/>
                </a:solidFill>
                <a:latin typeface="Roboto"/>
                <a:ea typeface="Roboto"/>
                <a:cs typeface="Roboto"/>
                <a:sym typeface="Roboto"/>
              </a:rPr>
              <a:t>OR</a:t>
            </a:r>
            <a:br>
              <a:rPr lang="en-AU" sz="900">
                <a:solidFill>
                  <a:srgbClr val="B7B7B7"/>
                </a:solidFill>
                <a:latin typeface="Roboto"/>
                <a:ea typeface="Roboto"/>
                <a:cs typeface="Roboto"/>
                <a:sym typeface="Roboto"/>
              </a:rPr>
            </a:br>
            <a:r>
              <a:rPr lang="en-AU" sz="900" i="0" u="none" strike="noStrike" cap="none">
                <a:solidFill>
                  <a:srgbClr val="B7B7B7"/>
                </a:solidFill>
                <a:latin typeface="Roboto"/>
                <a:ea typeface="Roboto"/>
                <a:cs typeface="Roboto"/>
                <a:sym typeface="Roboto"/>
              </a:rPr>
              <a:t>Upload your model to sketchfab.</a:t>
            </a:r>
            <a:r>
              <a:rPr lang="en-AU" sz="900" b="1" i="0" u="none" strike="noStrike" cap="none">
                <a:solidFill>
                  <a:srgbClr val="00B0F0"/>
                </a:solidFill>
                <a:latin typeface="Roboto"/>
                <a:ea typeface="Roboto"/>
                <a:cs typeface="Roboto"/>
                <a:sym typeface="Roboto"/>
              </a:rPr>
              <a:t>  </a:t>
            </a:r>
            <a:r>
              <a:rPr lang="en-AU" sz="900" b="1" i="0" u="sng" strike="noStrike" cap="none">
                <a:solidFill>
                  <a:srgbClr val="8CB3E3"/>
                </a:solidFill>
                <a:latin typeface="Roboto"/>
                <a:ea typeface="Roboto"/>
                <a:cs typeface="Roboto"/>
                <a:sym typeface="Roboto"/>
                <a:hlinkClick r:id="rId3"/>
              </a:rPr>
              <a:t>https://sketchfab.com/</a:t>
            </a:r>
            <a:endParaRPr>
              <a:solidFill>
                <a:srgbClr val="8CB3E3"/>
              </a:solidFill>
            </a:endParaRPr>
          </a:p>
          <a:p>
            <a:pPr marL="457200" marR="0" lvl="0" indent="-292100" algn="l" rtl="0">
              <a:lnSpc>
                <a:spcPct val="115000"/>
              </a:lnSpc>
              <a:spcBef>
                <a:spcPts val="28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Apply all required materials</a:t>
            </a:r>
            <a:r>
              <a:rPr lang="en-AU" sz="900">
                <a:solidFill>
                  <a:srgbClr val="B7B7B7"/>
                </a:solidFill>
                <a:latin typeface="Roboto"/>
                <a:ea typeface="Roboto"/>
                <a:cs typeface="Roboto"/>
                <a:sym typeface="Roboto"/>
              </a:rPr>
              <a:t> and </a:t>
            </a:r>
            <a:r>
              <a:rPr lang="en-AU" sz="900" b="0" i="0" u="none" strike="noStrike" cap="none">
                <a:solidFill>
                  <a:srgbClr val="B7B7B7"/>
                </a:solidFill>
                <a:latin typeface="Roboto"/>
                <a:ea typeface="Roboto"/>
                <a:cs typeface="Roboto"/>
                <a:sym typeface="Roboto"/>
              </a:rPr>
              <a:t>textures.</a:t>
            </a:r>
            <a:endParaRPr/>
          </a:p>
          <a:p>
            <a:pPr marL="457200" marR="0" lvl="0" indent="-292100" algn="l" rtl="0">
              <a:lnSpc>
                <a:spcPct val="115000"/>
              </a:lnSpc>
              <a:spcBef>
                <a:spcPts val="28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Adjust the scene lighting and post </a:t>
            </a:r>
            <a:r>
              <a:rPr lang="en-AU" sz="900">
                <a:solidFill>
                  <a:srgbClr val="B7B7B7"/>
                </a:solidFill>
                <a:latin typeface="Roboto"/>
                <a:ea typeface="Roboto"/>
                <a:cs typeface="Roboto"/>
                <a:sym typeface="Roboto"/>
              </a:rPr>
              <a:t>processing filters</a:t>
            </a:r>
            <a:r>
              <a:rPr lang="en-AU" sz="900" b="0" i="0" u="none" strike="noStrike" cap="none">
                <a:solidFill>
                  <a:srgbClr val="B7B7B7"/>
                </a:solidFill>
                <a:latin typeface="Roboto"/>
                <a:ea typeface="Roboto"/>
                <a:cs typeface="Roboto"/>
                <a:sym typeface="Roboto"/>
              </a:rPr>
              <a:t>.</a:t>
            </a:r>
            <a:endParaRPr/>
          </a:p>
          <a:p>
            <a:pPr marL="457200" marR="0" lvl="0" indent="-292100" algn="l" rtl="0">
              <a:lnSpc>
                <a:spcPct val="115000"/>
              </a:lnSpc>
              <a:spcBef>
                <a:spcPts val="28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Take a screenshot/beauty render in engine or from sketchfab </a:t>
            </a:r>
            <a:r>
              <a:rPr lang="en-AU" sz="900">
                <a:solidFill>
                  <a:srgbClr val="B7B7B7"/>
                </a:solidFill>
                <a:latin typeface="Roboto"/>
                <a:ea typeface="Roboto"/>
                <a:cs typeface="Roboto"/>
                <a:sym typeface="Roboto"/>
              </a:rPr>
              <a:t>and paste it into the slide below</a:t>
            </a:r>
            <a:r>
              <a:rPr lang="en-AU" sz="900" b="0" i="0" u="none" strike="noStrike" cap="none">
                <a:solidFill>
                  <a:srgbClr val="B7B7B7"/>
                </a:solidFill>
                <a:latin typeface="Roboto"/>
                <a:ea typeface="Roboto"/>
                <a:cs typeface="Roboto"/>
                <a:sym typeface="Roboto"/>
              </a:rPr>
              <a:t>.</a:t>
            </a:r>
            <a:r>
              <a:rPr lang="en-AU" sz="900" b="0" i="0" u="none" strike="noStrike" cap="none">
                <a:solidFill>
                  <a:schemeClr val="lt1"/>
                </a:solidFill>
                <a:latin typeface="Roboto"/>
                <a:ea typeface="Roboto"/>
                <a:cs typeface="Roboto"/>
                <a:sym typeface="Roboto"/>
              </a:rPr>
              <a:t/>
            </a:r>
            <a:br>
              <a:rPr lang="en-AU" sz="900" b="0" i="0" u="none" strike="noStrike" cap="none">
                <a:solidFill>
                  <a:schemeClr val="lt1"/>
                </a:solidFill>
                <a:latin typeface="Roboto"/>
                <a:ea typeface="Roboto"/>
                <a:cs typeface="Roboto"/>
                <a:sym typeface="Roboto"/>
              </a:rPr>
            </a:br>
            <a:endParaRPr sz="900" b="0" i="0" u="none" strike="noStrike" cap="none">
              <a:solidFill>
                <a:schemeClr val="lt1"/>
              </a:solidFill>
              <a:latin typeface="Roboto"/>
              <a:ea typeface="Roboto"/>
              <a:cs typeface="Roboto"/>
              <a:sym typeface="Roboto"/>
            </a:endParaRPr>
          </a:p>
          <a:p>
            <a:pPr marL="0" marR="0" lvl="0" indent="0" algn="l" rtl="0">
              <a:lnSpc>
                <a:spcPct val="100000"/>
              </a:lnSpc>
              <a:spcBef>
                <a:spcPts val="280"/>
              </a:spcBef>
              <a:spcAft>
                <a:spcPts val="0"/>
              </a:spcAft>
              <a:buClr>
                <a:schemeClr val="dk1"/>
              </a:buClr>
              <a:buFont typeface="Arial"/>
              <a:buNone/>
            </a:pPr>
            <a:r>
              <a:rPr lang="en-AU" sz="1000" b="1" i="0" u="none" strike="noStrike" cap="none">
                <a:solidFill>
                  <a:srgbClr val="D9D9D9"/>
                </a:solidFill>
                <a:latin typeface="Roboto"/>
                <a:ea typeface="Roboto"/>
                <a:cs typeface="Roboto"/>
                <a:sym typeface="Roboto"/>
              </a:rPr>
              <a:t>Requirements:</a:t>
            </a:r>
            <a:endParaRPr/>
          </a:p>
          <a:p>
            <a:pPr marL="457200" marR="0" lvl="0" indent="-292100" algn="l" rtl="0">
              <a:lnSpc>
                <a:spcPct val="115000"/>
              </a:lnSpc>
              <a:spcBef>
                <a:spcPts val="28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Use appropriate descriptions and tags.</a:t>
            </a:r>
            <a:endParaRPr/>
          </a:p>
          <a:p>
            <a:pPr marL="0" marR="0" lvl="0" indent="0" algn="l" rtl="0">
              <a:lnSpc>
                <a:spcPct val="100000"/>
              </a:lnSpc>
              <a:spcBef>
                <a:spcPts val="280"/>
              </a:spcBef>
              <a:spcAft>
                <a:spcPts val="0"/>
              </a:spcAft>
              <a:buClr>
                <a:srgbClr val="92D050"/>
              </a:buClr>
              <a:buFont typeface="Arial"/>
              <a:buNone/>
            </a:pP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280"/>
              </a:spcBef>
              <a:spcAft>
                <a:spcPts val="0"/>
              </a:spcAft>
              <a:buClr>
                <a:srgbClr val="92D050"/>
              </a:buClr>
              <a:buFont typeface="Arial"/>
              <a:buNone/>
            </a:pP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92D050"/>
              </a:buClr>
              <a:buFont typeface="Arial"/>
              <a:buNone/>
            </a:pPr>
            <a:endParaRPr sz="1100" b="0" i="0" u="none" strike="noStrike" cap="none">
              <a:solidFill>
                <a:srgbClr val="D9D9D9"/>
              </a:solidFill>
              <a:latin typeface="Arial"/>
              <a:ea typeface="Arial"/>
              <a:cs typeface="Arial"/>
              <a:sym typeface="Arial"/>
            </a:endParaRPr>
          </a:p>
          <a:p>
            <a:pPr marL="177800" marR="0" lvl="0" indent="-139700" algn="l" rtl="0">
              <a:lnSpc>
                <a:spcPct val="100000"/>
              </a:lnSpc>
              <a:spcBef>
                <a:spcPts val="0"/>
              </a:spcBef>
              <a:spcAft>
                <a:spcPts val="0"/>
              </a:spcAft>
              <a:buClr>
                <a:schemeClr val="dk1"/>
              </a:buClr>
              <a:buFont typeface="Arial"/>
              <a:buNone/>
            </a:pPr>
            <a:endParaRPr sz="2400" b="0" i="0" u="none" strike="noStrike" cap="none">
              <a:solidFill>
                <a:srgbClr val="00B0F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Introduction</a:t>
            </a:r>
            <a:endParaRPr/>
          </a:p>
        </p:txBody>
      </p:sp>
      <p:sp>
        <p:nvSpPr>
          <p:cNvPr id="107" name="Shape 107"/>
          <p:cNvSpPr txBox="1">
            <a:spLocks noGrp="1"/>
          </p:cNvSpPr>
          <p:nvPr>
            <p:ph type="body" idx="1"/>
          </p:nvPr>
        </p:nvSpPr>
        <p:spPr>
          <a:xfrm>
            <a:off x="323525" y="1200150"/>
            <a:ext cx="6888900" cy="33945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518"/>
              </a:spcBef>
              <a:spcAft>
                <a:spcPts val="0"/>
              </a:spcAft>
              <a:buClr>
                <a:srgbClr val="92D050"/>
              </a:buClr>
              <a:buFont typeface="Arial"/>
              <a:buNone/>
            </a:pPr>
            <a:r>
              <a:rPr lang="en-AU" sz="1000" b="1">
                <a:solidFill>
                  <a:srgbClr val="D9D9D9"/>
                </a:solidFill>
                <a:latin typeface="Roboto"/>
                <a:ea typeface="Roboto"/>
                <a:cs typeface="Roboto"/>
                <a:sym typeface="Roboto"/>
              </a:rPr>
              <a:t>Introduction:</a:t>
            </a:r>
            <a:endParaRPr sz="900">
              <a:solidFill>
                <a:srgbClr val="B7B7B7"/>
              </a:solidFill>
              <a:latin typeface="Roboto"/>
              <a:ea typeface="Roboto"/>
              <a:cs typeface="Roboto"/>
              <a:sym typeface="Roboto"/>
            </a:endParaRPr>
          </a:p>
          <a:p>
            <a:pPr marL="0" marR="0" lvl="0" indent="0" algn="l" rtl="0">
              <a:lnSpc>
                <a:spcPct val="90000"/>
              </a:lnSpc>
              <a:spcBef>
                <a:spcPts val="0"/>
              </a:spcBef>
              <a:spcAft>
                <a:spcPts val="0"/>
              </a:spcAft>
              <a:buClr>
                <a:srgbClr val="92D050"/>
              </a:buClr>
              <a:buFont typeface="Arial"/>
              <a:buNone/>
            </a:pPr>
            <a:r>
              <a:rPr lang="en-AU" sz="900" b="0" i="0" u="none" strike="noStrike" cap="none">
                <a:solidFill>
                  <a:srgbClr val="B7B7B7"/>
                </a:solidFill>
                <a:latin typeface="Roboto"/>
                <a:ea typeface="Roboto"/>
                <a:cs typeface="Roboto"/>
                <a:sym typeface="Roboto"/>
              </a:rPr>
              <a:t>This assessment will </a:t>
            </a:r>
            <a:r>
              <a:rPr lang="en-AU" sz="900">
                <a:solidFill>
                  <a:srgbClr val="B7B7B7"/>
                </a:solidFill>
                <a:latin typeface="Roboto"/>
                <a:ea typeface="Roboto"/>
                <a:cs typeface="Roboto"/>
                <a:sym typeface="Roboto"/>
              </a:rPr>
              <a:t>examine</a:t>
            </a:r>
            <a:r>
              <a:rPr lang="en-AU" sz="900" b="0" i="0" u="none" strike="noStrike" cap="none">
                <a:solidFill>
                  <a:srgbClr val="B7B7B7"/>
                </a:solidFill>
                <a:latin typeface="Roboto"/>
                <a:ea typeface="Roboto"/>
                <a:cs typeface="Roboto"/>
                <a:sym typeface="Roboto"/>
              </a:rPr>
              <a:t> the processes of planning, designing and creating a simple and efficient 3D asset,</a:t>
            </a:r>
            <a:r>
              <a:rPr lang="en-AU" sz="900">
                <a:solidFill>
                  <a:srgbClr val="B7B7B7"/>
                </a:solidFill>
                <a:latin typeface="Roboto"/>
                <a:ea typeface="Roboto"/>
                <a:cs typeface="Roboto"/>
                <a:sym typeface="Roboto"/>
              </a:rPr>
              <a:t> </a:t>
            </a:r>
            <a:r>
              <a:rPr lang="en-AU" sz="900" b="0" i="0" u="none" strike="noStrike" cap="none">
                <a:solidFill>
                  <a:srgbClr val="B7B7B7"/>
                </a:solidFill>
                <a:latin typeface="Roboto"/>
                <a:ea typeface="Roboto"/>
                <a:cs typeface="Roboto"/>
                <a:sym typeface="Roboto"/>
              </a:rPr>
              <a:t>in line with a</a:t>
            </a:r>
            <a:r>
              <a:rPr lang="en-AU" sz="900">
                <a:solidFill>
                  <a:srgbClr val="B7B7B7"/>
                </a:solidFill>
                <a:latin typeface="Roboto"/>
                <a:ea typeface="Roboto"/>
                <a:cs typeface="Roboto"/>
                <a:sym typeface="Roboto"/>
              </a:rPr>
              <a:t> </a:t>
            </a:r>
            <a:r>
              <a:rPr lang="en-AU" sz="900" b="0" i="0" u="none" strike="noStrike" cap="none">
                <a:solidFill>
                  <a:srgbClr val="B7B7B7"/>
                </a:solidFill>
                <a:latin typeface="Roboto"/>
                <a:ea typeface="Roboto"/>
                <a:cs typeface="Roboto"/>
                <a:sym typeface="Roboto"/>
              </a:rPr>
              <a:t>brief, for use in a real-time engine.</a:t>
            </a:r>
            <a:endParaRPr sz="1000" b="0" i="0" u="none" strike="noStrike" cap="none">
              <a:solidFill>
                <a:srgbClr val="B7B7B7"/>
              </a:solidFill>
              <a:latin typeface="Roboto"/>
              <a:ea typeface="Roboto"/>
              <a:cs typeface="Roboto"/>
              <a:sym typeface="Roboto"/>
            </a:endParaRPr>
          </a:p>
          <a:p>
            <a:pPr marL="0" marR="0" lvl="0" indent="0" algn="l" rtl="0">
              <a:lnSpc>
                <a:spcPct val="90000"/>
              </a:lnSpc>
              <a:spcBef>
                <a:spcPts val="518"/>
              </a:spcBef>
              <a:spcAft>
                <a:spcPts val="0"/>
              </a:spcAft>
              <a:buClr>
                <a:srgbClr val="92D050"/>
              </a:buClr>
              <a:buFont typeface="Arial"/>
              <a:buNone/>
            </a:pPr>
            <a:endParaRPr sz="900" b="1" i="0" u="none" strike="noStrike" cap="none">
              <a:solidFill>
                <a:srgbClr val="D9D9D9"/>
              </a:solidFill>
              <a:latin typeface="Roboto"/>
              <a:ea typeface="Roboto"/>
              <a:cs typeface="Roboto"/>
              <a:sym typeface="Roboto"/>
            </a:endParaRPr>
          </a:p>
          <a:p>
            <a:pPr marL="0" marR="0" lvl="0" indent="0" algn="l" rtl="0">
              <a:lnSpc>
                <a:spcPct val="90000"/>
              </a:lnSpc>
              <a:spcBef>
                <a:spcPts val="518"/>
              </a:spcBef>
              <a:spcAft>
                <a:spcPts val="0"/>
              </a:spcAft>
              <a:buClr>
                <a:srgbClr val="92D050"/>
              </a:buClr>
              <a:buFont typeface="Arial"/>
              <a:buNone/>
            </a:pPr>
            <a:r>
              <a:rPr lang="en-AU" sz="1000" b="1" i="0" u="none" strike="noStrike" cap="none">
                <a:solidFill>
                  <a:srgbClr val="D9D9D9"/>
                </a:solidFill>
                <a:latin typeface="Roboto"/>
                <a:ea typeface="Roboto"/>
                <a:cs typeface="Roboto"/>
                <a:sym typeface="Roboto"/>
              </a:rPr>
              <a:t>The assessment will include:</a:t>
            </a:r>
            <a:endParaRPr/>
          </a:p>
          <a:p>
            <a:pPr marL="342900" marR="0" lvl="0" indent="-228600" algn="l" rtl="0">
              <a:lnSpc>
                <a:spcPct val="115000"/>
              </a:lnSpc>
              <a:spcBef>
                <a:spcPts val="518"/>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Analysing a brief.</a:t>
            </a:r>
            <a:endParaRPr/>
          </a:p>
          <a:p>
            <a:pPr marL="342900" marR="0" lvl="0" indent="-228600" algn="l" rtl="0">
              <a:lnSpc>
                <a:spcPct val="115000"/>
              </a:lnSpc>
              <a:spcBef>
                <a:spcPts val="518"/>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Gathering reference and developing simple concepts.</a:t>
            </a:r>
            <a:endParaRPr/>
          </a:p>
          <a:p>
            <a:pPr marL="342900" marR="0" lvl="0" indent="-228600" algn="l" rtl="0">
              <a:lnSpc>
                <a:spcPct val="115000"/>
              </a:lnSpc>
              <a:spcBef>
                <a:spcPts val="518"/>
              </a:spcBef>
              <a:spcAft>
                <a:spcPts val="0"/>
              </a:spcAft>
              <a:buClr>
                <a:srgbClr val="00B0F0"/>
              </a:buClr>
              <a:buSzPts val="900"/>
              <a:buFont typeface="Roboto"/>
              <a:buChar char="•"/>
            </a:pPr>
            <a:r>
              <a:rPr lang="en-AU" sz="900">
                <a:solidFill>
                  <a:srgbClr val="B7B7B7"/>
                </a:solidFill>
                <a:latin typeface="Roboto"/>
                <a:ea typeface="Roboto"/>
                <a:cs typeface="Roboto"/>
                <a:sym typeface="Roboto"/>
              </a:rPr>
              <a:t>Editing</a:t>
            </a:r>
            <a:r>
              <a:rPr lang="en-AU" sz="900" b="0" i="0" u="none" strike="noStrike" cap="none">
                <a:solidFill>
                  <a:srgbClr val="B7B7B7"/>
                </a:solidFill>
                <a:latin typeface="Roboto"/>
                <a:ea typeface="Roboto"/>
                <a:cs typeface="Roboto"/>
                <a:sym typeface="Roboto"/>
              </a:rPr>
              <a:t> asset lists and </a:t>
            </a:r>
            <a:r>
              <a:rPr lang="en-AU" sz="900">
                <a:solidFill>
                  <a:srgbClr val="B7B7B7"/>
                </a:solidFill>
                <a:latin typeface="Roboto"/>
                <a:ea typeface="Roboto"/>
                <a:cs typeface="Roboto"/>
                <a:sym typeface="Roboto"/>
              </a:rPr>
              <a:t>setting</a:t>
            </a:r>
            <a:r>
              <a:rPr lang="en-AU" sz="900" b="0" i="0" u="none" strike="noStrike" cap="none">
                <a:solidFill>
                  <a:srgbClr val="B7B7B7"/>
                </a:solidFill>
                <a:latin typeface="Roboto"/>
                <a:ea typeface="Roboto"/>
                <a:cs typeface="Roboto"/>
                <a:sym typeface="Roboto"/>
              </a:rPr>
              <a:t> naming conventions.</a:t>
            </a:r>
            <a:endParaRPr/>
          </a:p>
          <a:p>
            <a:pPr marL="342900" marR="0" lvl="0" indent="-228600" algn="l" rtl="0">
              <a:lnSpc>
                <a:spcPct val="115000"/>
              </a:lnSpc>
              <a:spcBef>
                <a:spcPts val="518"/>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Modelling, UV unwrapping and texturing a simple object.  </a:t>
            </a:r>
            <a:endParaRPr sz="900" b="0" i="0" u="none" strike="noStrike" cap="none">
              <a:solidFill>
                <a:srgbClr val="B7B7B7"/>
              </a:solidFill>
              <a:latin typeface="Roboto"/>
              <a:ea typeface="Roboto"/>
              <a:cs typeface="Roboto"/>
              <a:sym typeface="Roboto"/>
            </a:endParaRPr>
          </a:p>
          <a:p>
            <a:pPr marL="342900" marR="0" lvl="0" indent="-228600" algn="l" rtl="0">
              <a:lnSpc>
                <a:spcPct val="115000"/>
              </a:lnSpc>
              <a:spcBef>
                <a:spcPts val="518"/>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Lighting and presenting the asset in a real-time engine. </a:t>
            </a:r>
            <a:endParaRPr sz="900">
              <a:solidFill>
                <a:srgbClr val="B7B7B7"/>
              </a:solidFill>
              <a:latin typeface="Roboto"/>
              <a:ea typeface="Roboto"/>
              <a:cs typeface="Roboto"/>
              <a:sym typeface="Roboto"/>
            </a:endParaRPr>
          </a:p>
          <a:p>
            <a:pPr marL="342900" marR="0" lvl="0" indent="-228600" algn="l" rtl="0">
              <a:lnSpc>
                <a:spcPct val="115000"/>
              </a:lnSpc>
              <a:spcBef>
                <a:spcPts val="518"/>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Gathering and addressing feedback and conducting a post mortem review.</a:t>
            </a:r>
            <a:endParaRPr sz="900" b="0" i="0" u="none" strike="noStrike" cap="none">
              <a:solidFill>
                <a:srgbClr val="B7B7B7"/>
              </a:solidFill>
              <a:latin typeface="Roboto"/>
              <a:ea typeface="Roboto"/>
              <a:cs typeface="Roboto"/>
              <a:sym typeface="Roboto"/>
            </a:endParaRPr>
          </a:p>
          <a:p>
            <a:pPr marL="0" marR="0" lvl="0" indent="0" algn="l" rtl="0">
              <a:lnSpc>
                <a:spcPct val="115000"/>
              </a:lnSpc>
              <a:spcBef>
                <a:spcPts val="518"/>
              </a:spcBef>
              <a:spcAft>
                <a:spcPts val="0"/>
              </a:spcAft>
              <a:buNone/>
            </a:pPr>
            <a:endParaRPr sz="900">
              <a:solidFill>
                <a:srgbClr val="B7B7B7"/>
              </a:solidFill>
              <a:latin typeface="Roboto"/>
              <a:ea typeface="Roboto"/>
              <a:cs typeface="Roboto"/>
              <a:sym typeface="Roboto"/>
            </a:endParaRPr>
          </a:p>
          <a:p>
            <a:pPr marL="0" lvl="0" indent="0" rtl="0">
              <a:lnSpc>
                <a:spcPct val="90000"/>
              </a:lnSpc>
              <a:spcBef>
                <a:spcPts val="518"/>
              </a:spcBef>
              <a:spcAft>
                <a:spcPts val="0"/>
              </a:spcAft>
              <a:buNone/>
            </a:pPr>
            <a:r>
              <a:rPr lang="en-AU" sz="1000" b="1">
                <a:solidFill>
                  <a:srgbClr val="D9D9D9"/>
                </a:solidFill>
                <a:latin typeface="Roboto"/>
                <a:ea typeface="Roboto"/>
                <a:cs typeface="Roboto"/>
                <a:sym typeface="Roboto"/>
              </a:rPr>
              <a:t>The assessment instructions:</a:t>
            </a:r>
            <a:endParaRPr/>
          </a:p>
          <a:p>
            <a:pPr marL="342900" lvl="0" indent="-228600" rtl="0">
              <a:lnSpc>
                <a:spcPct val="115000"/>
              </a:lnSpc>
              <a:spcBef>
                <a:spcPts val="518"/>
              </a:spcBef>
              <a:spcAft>
                <a:spcPts val="0"/>
              </a:spcAft>
              <a:buClr>
                <a:srgbClr val="00B0F0"/>
              </a:buClr>
              <a:buSzPts val="900"/>
              <a:buFont typeface="Roboto"/>
              <a:buChar char="•"/>
            </a:pPr>
            <a:r>
              <a:rPr lang="en-AU" sz="900">
                <a:solidFill>
                  <a:srgbClr val="B7B7B7"/>
                </a:solidFill>
                <a:latin typeface="Roboto"/>
                <a:ea typeface="Roboto"/>
                <a:cs typeface="Roboto"/>
                <a:sym typeface="Roboto"/>
              </a:rPr>
              <a:t>All sections marked in </a:t>
            </a:r>
            <a:r>
              <a:rPr lang="en-AU" sz="900">
                <a:solidFill>
                  <a:srgbClr val="92D050"/>
                </a:solidFill>
                <a:latin typeface="Roboto"/>
                <a:ea typeface="Roboto"/>
                <a:cs typeface="Roboto"/>
                <a:sym typeface="Roboto"/>
              </a:rPr>
              <a:t>green</a:t>
            </a:r>
            <a:r>
              <a:rPr lang="en-AU" sz="900">
                <a:solidFill>
                  <a:srgbClr val="B7B7B7"/>
                </a:solidFill>
                <a:latin typeface="Roboto"/>
                <a:ea typeface="Roboto"/>
                <a:cs typeface="Roboto"/>
                <a:sym typeface="Roboto"/>
              </a:rPr>
              <a:t> must be edited/filled out by each student. Be sure to replace “Student Name” on the first slide and the in the document title with your name.</a:t>
            </a:r>
            <a:endParaRPr sz="1000" b="1">
              <a:solidFill>
                <a:srgbClr val="D9D9D9"/>
              </a:solidFill>
              <a:latin typeface="Roboto"/>
              <a:ea typeface="Roboto"/>
              <a:cs typeface="Roboto"/>
              <a:sym typeface="Roboto"/>
            </a:endParaRPr>
          </a:p>
          <a:p>
            <a:pPr marL="0" marR="0" lvl="0" indent="0" algn="l" rtl="0">
              <a:lnSpc>
                <a:spcPct val="150000"/>
              </a:lnSpc>
              <a:spcBef>
                <a:spcPts val="518"/>
              </a:spcBef>
              <a:spcAft>
                <a:spcPts val="0"/>
              </a:spcAft>
              <a:buClr>
                <a:srgbClr val="92D050"/>
              </a:buClr>
              <a:buFont typeface="Arial"/>
              <a:buNone/>
            </a:pPr>
            <a:endParaRPr sz="900" b="0" i="0" u="none" strike="noStrike" cap="none">
              <a:solidFill>
                <a:srgbClr val="B7B7B7"/>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Shape 243" descr="temp.PNG"/>
          <p:cNvPicPr preferRelativeResize="0"/>
          <p:nvPr/>
        </p:nvPicPr>
        <p:blipFill rotWithShape="1">
          <a:blip r:embed="rId3">
            <a:alphaModFix/>
          </a:blip>
          <a:srcRect/>
          <a:stretch/>
        </p:blipFill>
        <p:spPr>
          <a:xfrm>
            <a:off x="2310350" y="1325525"/>
            <a:ext cx="4272300" cy="2982300"/>
          </a:xfrm>
          <a:prstGeom prst="roundRect">
            <a:avLst>
              <a:gd name="adj" fmla="val 3815"/>
            </a:avLst>
          </a:prstGeom>
          <a:noFill/>
          <a:ln w="28575" cap="flat" cmpd="sng">
            <a:solidFill>
              <a:srgbClr val="92D050"/>
            </a:solidFill>
            <a:prstDash val="solid"/>
            <a:round/>
            <a:headEnd type="none" w="sm" len="sm"/>
            <a:tailEnd type="none" w="sm" len="sm"/>
          </a:ln>
        </p:spPr>
      </p:pic>
      <p:sp>
        <p:nvSpPr>
          <p:cNvPr id="244" name="Shape 244"/>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dirty="0">
                <a:solidFill>
                  <a:srgbClr val="00B0F0"/>
                </a:solidFill>
                <a:latin typeface="Roboto"/>
                <a:ea typeface="Roboto"/>
                <a:cs typeface="Roboto"/>
                <a:sym typeface="Roboto"/>
              </a:rPr>
              <a:t>Upload|</a:t>
            </a:r>
            <a:r>
              <a:rPr lang="en-AU" sz="3000" b="0" i="0" u="none" strike="noStrike" cap="none" dirty="0">
                <a:solidFill>
                  <a:srgbClr val="8CB3E3"/>
                </a:solidFill>
                <a:latin typeface="Roboto"/>
                <a:ea typeface="Roboto"/>
                <a:cs typeface="Roboto"/>
                <a:sym typeface="Roboto"/>
              </a:rPr>
              <a:t>Sketchfab</a:t>
            </a:r>
            <a:endParaRPr dirty="0"/>
          </a:p>
        </p:txBody>
      </p:sp>
      <p:sp>
        <p:nvSpPr>
          <p:cNvPr id="245" name="Shape 245"/>
          <p:cNvSpPr txBox="1"/>
          <p:nvPr/>
        </p:nvSpPr>
        <p:spPr>
          <a:xfrm>
            <a:off x="2954375" y="4257424"/>
            <a:ext cx="2842800" cy="30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B7B7B7"/>
              </a:buClr>
              <a:buFont typeface="Roboto"/>
              <a:buNone/>
            </a:pPr>
            <a:r>
              <a:rPr lang="en-AU" sz="1000" b="0" i="0" u="none" strike="noStrike" cap="none">
                <a:solidFill>
                  <a:srgbClr val="B7B7B7"/>
                </a:solidFill>
                <a:latin typeface="Roboto"/>
                <a:ea typeface="Roboto"/>
                <a:cs typeface="Roboto"/>
                <a:sym typeface="Roboto"/>
              </a:rPr>
              <a:t>Sketchfab Beauty render</a:t>
            </a:r>
            <a:endParaRPr/>
          </a:p>
        </p:txBody>
      </p:sp>
      <p:sp>
        <p:nvSpPr>
          <p:cNvPr id="246" name="Shape 246"/>
          <p:cNvSpPr txBox="1"/>
          <p:nvPr/>
        </p:nvSpPr>
        <p:spPr>
          <a:xfrm>
            <a:off x="1814600" y="4569975"/>
            <a:ext cx="5263800" cy="3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Font typeface="Arial"/>
              <a:buNone/>
            </a:pPr>
            <a:r>
              <a:rPr lang="en-AU" sz="1000" i="0" u="none" strike="noStrike" cap="none">
                <a:solidFill>
                  <a:srgbClr val="92D050"/>
                </a:solidFill>
                <a:latin typeface="Roboto"/>
                <a:ea typeface="Roboto"/>
                <a:cs typeface="Roboto"/>
                <a:sym typeface="Roboto"/>
              </a:rPr>
              <a:t>Paste a link to your sketchfab gallery here</a:t>
            </a:r>
            <a:endParaRPr/>
          </a:p>
        </p:txBody>
      </p:sp>
      <p:sp>
        <p:nvSpPr>
          <p:cNvPr id="247" name="Shape 247"/>
          <p:cNvSpPr txBox="1">
            <a:spLocks noGrp="1"/>
          </p:cNvSpPr>
          <p:nvPr>
            <p:ph type="body" idx="1"/>
          </p:nvPr>
        </p:nvSpPr>
        <p:spPr>
          <a:xfrm>
            <a:off x="3420728" y="1325525"/>
            <a:ext cx="2169000" cy="30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Font typeface="Arial"/>
              <a:buNone/>
            </a:pPr>
            <a:r>
              <a:rPr lang="en-AU" sz="900" b="0" i="0" u="none" strike="noStrike" cap="none">
                <a:solidFill>
                  <a:srgbClr val="92D050"/>
                </a:solidFill>
                <a:latin typeface="Roboto"/>
                <a:ea typeface="Roboto"/>
                <a:cs typeface="Roboto"/>
                <a:sym typeface="Roboto"/>
              </a:rPr>
              <a:t>Paste your image in the green box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Task|</a:t>
            </a:r>
            <a:r>
              <a:rPr lang="en-AU" sz="3000" b="0" i="0" u="none" strike="noStrike" cap="none">
                <a:solidFill>
                  <a:srgbClr val="8CB3E3"/>
                </a:solidFill>
                <a:latin typeface="Roboto"/>
                <a:ea typeface="Roboto"/>
                <a:cs typeface="Roboto"/>
                <a:sym typeface="Roboto"/>
              </a:rPr>
              <a:t>Post Mortem</a:t>
            </a:r>
            <a:endParaRPr/>
          </a:p>
        </p:txBody>
      </p:sp>
      <p:sp>
        <p:nvSpPr>
          <p:cNvPr id="253" name="Shape 253"/>
          <p:cNvSpPr txBox="1">
            <a:spLocks noGrp="1"/>
          </p:cNvSpPr>
          <p:nvPr>
            <p:ph type="body" idx="1"/>
          </p:nvPr>
        </p:nvSpPr>
        <p:spPr>
          <a:xfrm>
            <a:off x="323528" y="1200150"/>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AU" sz="1000" b="1" i="0" u="none" strike="noStrike" cap="none">
                <a:solidFill>
                  <a:srgbClr val="D9D9D9"/>
                </a:solidFill>
                <a:latin typeface="Roboto"/>
                <a:ea typeface="Roboto"/>
                <a:cs typeface="Roboto"/>
                <a:sym typeface="Roboto"/>
              </a:rPr>
              <a:t>Post Mortem Tasks:</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Answer all the questions in the post mortem slide below.</a:t>
            </a:r>
            <a:br>
              <a:rPr lang="en-AU" sz="900" b="0" i="0" u="none" strike="noStrike" cap="none">
                <a:solidFill>
                  <a:srgbClr val="B7B7B7"/>
                </a:solidFill>
                <a:latin typeface="Roboto"/>
                <a:ea typeface="Roboto"/>
                <a:cs typeface="Roboto"/>
                <a:sym typeface="Roboto"/>
              </a:rPr>
            </a:br>
            <a:endParaRPr sz="900" b="0" i="0" u="none" strike="noStrike" cap="none">
              <a:solidFill>
                <a:srgbClr val="B7B7B7"/>
              </a:solidFill>
              <a:latin typeface="Roboto"/>
              <a:ea typeface="Roboto"/>
              <a:cs typeface="Roboto"/>
              <a:sym typeface="Roboto"/>
            </a:endParaRPr>
          </a:p>
          <a:p>
            <a:pPr marL="0" marR="0" lvl="0" indent="0" algn="l" rtl="0">
              <a:lnSpc>
                <a:spcPct val="100000"/>
              </a:lnSpc>
              <a:spcBef>
                <a:spcPts val="280"/>
              </a:spcBef>
              <a:spcAft>
                <a:spcPts val="0"/>
              </a:spcAft>
              <a:buClr>
                <a:schemeClr val="dk1"/>
              </a:buClr>
              <a:buFont typeface="Arial"/>
              <a:buNone/>
            </a:pPr>
            <a:r>
              <a:rPr lang="en-AU" sz="1000" b="1" i="0" u="none" strike="noStrike" cap="none">
                <a:solidFill>
                  <a:srgbClr val="D9D9D9"/>
                </a:solidFill>
                <a:latin typeface="Roboto"/>
                <a:ea typeface="Roboto"/>
                <a:cs typeface="Roboto"/>
                <a:sym typeface="Roboto"/>
              </a:rPr>
              <a:t>Requirements:</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All questions must be answered in sentence</a:t>
            </a:r>
            <a:r>
              <a:rPr lang="en-AU" sz="900">
                <a:solidFill>
                  <a:srgbClr val="B7B7B7"/>
                </a:solidFill>
                <a:latin typeface="Roboto"/>
                <a:ea typeface="Roboto"/>
                <a:cs typeface="Roboto"/>
                <a:sym typeface="Roboto"/>
              </a:rPr>
              <a:t>s (</a:t>
            </a:r>
            <a:r>
              <a:rPr lang="en-AU" sz="900" b="0" i="0" u="none" strike="noStrike" cap="none">
                <a:solidFill>
                  <a:srgbClr val="B7B7B7"/>
                </a:solidFill>
                <a:latin typeface="Roboto"/>
                <a:ea typeface="Roboto"/>
                <a:cs typeface="Roboto"/>
                <a:sym typeface="Roboto"/>
              </a:rPr>
              <a:t>25 </a:t>
            </a:r>
            <a:r>
              <a:rPr lang="en-AU" sz="900">
                <a:solidFill>
                  <a:srgbClr val="B7B7B7"/>
                </a:solidFill>
                <a:latin typeface="Roboto"/>
                <a:ea typeface="Roboto"/>
                <a:cs typeface="Roboto"/>
                <a:sym typeface="Roboto"/>
              </a:rPr>
              <a:t>W</a:t>
            </a:r>
            <a:r>
              <a:rPr lang="en-AU" sz="900" b="0" i="0" u="none" strike="noStrike" cap="none">
                <a:solidFill>
                  <a:srgbClr val="B7B7B7"/>
                </a:solidFill>
                <a:latin typeface="Roboto"/>
                <a:ea typeface="Roboto"/>
                <a:cs typeface="Roboto"/>
                <a:sym typeface="Roboto"/>
              </a:rPr>
              <a:t>ords).</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Be sure to check your spelling, grammar and punctuation.</a:t>
            </a:r>
            <a:endParaRPr/>
          </a:p>
          <a:p>
            <a:pPr marL="0" marR="0" lvl="0" indent="0" algn="l" rtl="0">
              <a:lnSpc>
                <a:spcPct val="100000"/>
              </a:lnSpc>
              <a:spcBef>
                <a:spcPts val="0"/>
              </a:spcBef>
              <a:spcAft>
                <a:spcPts val="0"/>
              </a:spcAft>
              <a:buClr>
                <a:srgbClr val="92D050"/>
              </a:buClr>
              <a:buFont typeface="Arial"/>
              <a:buNone/>
            </a:pPr>
            <a:endParaRPr sz="900" b="0" i="0" u="none" strike="noStrike" cap="none">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endParaRPr sz="900" b="0" i="0" u="none" strike="noStrike" cap="none">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endParaRPr sz="900" b="0" i="0" u="none" strike="noStrike" cap="none">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endParaRPr sz="900" b="0" i="0" u="none" strike="noStrike" cap="none">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endParaRPr sz="1200" b="0" i="0" u="none" strike="noStrike" cap="none">
              <a:solidFill>
                <a:srgbClr val="00B0F0"/>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r>
              <a:rPr lang="en-AU" sz="1200" b="0" i="0" u="none" strike="noStrike" cap="none">
                <a:solidFill>
                  <a:srgbClr val="00B0F0"/>
                </a:solidFill>
                <a:latin typeface="Arial"/>
                <a:ea typeface="Arial"/>
                <a:cs typeface="Arial"/>
                <a:sym typeface="Arial"/>
              </a:rPr>
              <a:t/>
            </a:r>
            <a:br>
              <a:rPr lang="en-AU" sz="1200" b="0" i="0" u="none" strike="noStrike" cap="none">
                <a:solidFill>
                  <a:srgbClr val="00B0F0"/>
                </a:solidFill>
                <a:latin typeface="Arial"/>
                <a:ea typeface="Arial"/>
                <a:cs typeface="Arial"/>
                <a:sym typeface="Arial"/>
              </a:rPr>
            </a:br>
            <a:endParaRPr sz="1200" b="0" i="0" u="none" strike="noStrike" cap="none">
              <a:solidFill>
                <a:srgbClr val="00B0F0"/>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200" b="0" i="0" u="none" strike="noStrike" cap="none">
              <a:solidFill>
                <a:srgbClr val="00B0F0"/>
              </a:solidFill>
              <a:latin typeface="Arial"/>
              <a:ea typeface="Arial"/>
              <a:cs typeface="Arial"/>
              <a:sym typeface="Arial"/>
            </a:endParaRPr>
          </a:p>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B0F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323521" y="1203600"/>
            <a:ext cx="8424600" cy="338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AU" sz="1000" b="1" i="0" u="none" strike="noStrike" cap="none" dirty="0">
                <a:solidFill>
                  <a:srgbClr val="D9D9D9"/>
                </a:solidFill>
                <a:latin typeface="Roboto"/>
                <a:ea typeface="Roboto"/>
                <a:cs typeface="Roboto"/>
                <a:sym typeface="Roboto"/>
              </a:rPr>
              <a:t>Did the asset turn out as you expected?, If so how is it different?</a:t>
            </a:r>
            <a:endParaRPr dirty="0"/>
          </a:p>
          <a:p>
            <a:pPr marL="0" marR="0" lvl="0" indent="0" algn="l" rtl="0">
              <a:lnSpc>
                <a:spcPct val="100000"/>
              </a:lnSpc>
              <a:spcBef>
                <a:spcPts val="0"/>
              </a:spcBef>
              <a:spcAft>
                <a:spcPts val="0"/>
              </a:spcAft>
              <a:buClr>
                <a:schemeClr val="dk1"/>
              </a:buClr>
              <a:buFont typeface="Arial"/>
              <a:buNone/>
            </a:pPr>
            <a:r>
              <a:rPr lang="en-US" sz="900" dirty="0" smtClean="0">
                <a:solidFill>
                  <a:srgbClr val="92D050"/>
                </a:solidFill>
                <a:latin typeface="Roboto"/>
                <a:ea typeface="Roboto"/>
                <a:cs typeface="Roboto"/>
                <a:sym typeface="Roboto"/>
              </a:rPr>
              <a:t>Yes, the asset turn out as I </a:t>
            </a:r>
            <a:r>
              <a:rPr lang="en-US" sz="900" dirty="0" smtClean="0">
                <a:solidFill>
                  <a:srgbClr val="92D050"/>
                </a:solidFill>
                <a:latin typeface="Roboto"/>
                <a:ea typeface="Roboto"/>
                <a:cs typeface="Roboto"/>
                <a:sym typeface="Roboto"/>
              </a:rPr>
              <a:t>expected because the model has the matching shape and texture.</a:t>
            </a:r>
            <a:endParaRPr sz="900" i="0" u="none" strike="noStrike" cap="none"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chemeClr val="dk1"/>
              </a:buClr>
              <a:buFont typeface="Arial"/>
              <a:buNone/>
            </a:pP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chemeClr val="dk1"/>
              </a:buClr>
              <a:buFont typeface="Arial"/>
              <a:buNone/>
            </a:pPr>
            <a:r>
              <a:rPr lang="en-AU" sz="1000" b="1" i="0" u="none" strike="noStrike" cap="none" dirty="0">
                <a:solidFill>
                  <a:srgbClr val="D9D9D9"/>
                </a:solidFill>
                <a:latin typeface="Roboto"/>
                <a:ea typeface="Roboto"/>
                <a:cs typeface="Roboto"/>
                <a:sym typeface="Roboto"/>
              </a:rPr>
              <a:t>What was challenging in its creation?</a:t>
            </a:r>
            <a:endParaRPr dirty="0"/>
          </a:p>
          <a:p>
            <a:pPr marL="0" marR="0" lvl="0" indent="0" algn="l" rtl="0">
              <a:lnSpc>
                <a:spcPct val="100000"/>
              </a:lnSpc>
              <a:spcBef>
                <a:spcPts val="0"/>
              </a:spcBef>
              <a:spcAft>
                <a:spcPts val="0"/>
              </a:spcAft>
              <a:buClr>
                <a:schemeClr val="dk1"/>
              </a:buClr>
              <a:buFont typeface="Arial"/>
              <a:buNone/>
            </a:pPr>
            <a:r>
              <a:rPr lang="en-US" sz="900" b="0" i="0" u="none" strike="noStrike" cap="none" dirty="0" smtClean="0">
                <a:solidFill>
                  <a:srgbClr val="92D050"/>
                </a:solidFill>
                <a:latin typeface="Roboto"/>
                <a:ea typeface="Roboto"/>
                <a:cs typeface="Roboto"/>
                <a:sym typeface="Roboto"/>
              </a:rPr>
              <a:t>The challenging in this creation was UV unwrapping as texture were not applying properly to the </a:t>
            </a:r>
            <a:r>
              <a:rPr lang="en-US" sz="900" b="0" i="0" u="none" strike="noStrike" cap="none" dirty="0" smtClean="0">
                <a:solidFill>
                  <a:srgbClr val="92D050"/>
                </a:solidFill>
                <a:latin typeface="Roboto"/>
                <a:ea typeface="Roboto"/>
                <a:cs typeface="Roboto"/>
                <a:sym typeface="Roboto"/>
              </a:rPr>
              <a:t>model so the texture quality is ver</a:t>
            </a:r>
            <a:r>
              <a:rPr lang="en-US" sz="900" dirty="0" smtClean="0">
                <a:solidFill>
                  <a:srgbClr val="92D050"/>
                </a:solidFill>
                <a:latin typeface="Roboto"/>
                <a:ea typeface="Roboto"/>
                <a:cs typeface="Roboto"/>
                <a:sym typeface="Roboto"/>
              </a:rPr>
              <a:t>y low</a:t>
            </a:r>
            <a:r>
              <a:rPr lang="en-US" sz="900" b="0" i="0" u="none" strike="noStrike" cap="none" dirty="0" smtClean="0">
                <a:solidFill>
                  <a:srgbClr val="92D050"/>
                </a:solidFill>
                <a:latin typeface="Roboto"/>
                <a:ea typeface="Roboto"/>
                <a:cs typeface="Roboto"/>
                <a:sym typeface="Roboto"/>
              </a:rPr>
              <a:t>.</a:t>
            </a: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chemeClr val="dk1"/>
              </a:buClr>
              <a:buFont typeface="Arial"/>
              <a:buNone/>
            </a:pP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chemeClr val="dk1"/>
              </a:buClr>
              <a:buFont typeface="Arial"/>
              <a:buNone/>
            </a:pPr>
            <a:r>
              <a:rPr lang="en-AU" sz="1000" b="1" i="0" u="none" strike="noStrike" cap="none" dirty="0">
                <a:solidFill>
                  <a:srgbClr val="D9D9D9"/>
                </a:solidFill>
                <a:latin typeface="Roboto"/>
                <a:ea typeface="Roboto"/>
                <a:cs typeface="Roboto"/>
                <a:sym typeface="Roboto"/>
              </a:rPr>
              <a:t>What are you most proud of about the asset?</a:t>
            </a:r>
            <a:endParaRPr sz="1000" b="1" i="0" u="none" strike="noStrike" cap="none" dirty="0">
              <a:solidFill>
                <a:srgbClr val="D9D9D9"/>
              </a:solidFill>
              <a:latin typeface="Roboto"/>
              <a:ea typeface="Roboto"/>
              <a:cs typeface="Roboto"/>
              <a:sym typeface="Roboto"/>
            </a:endParaRPr>
          </a:p>
          <a:p>
            <a:pPr marL="0" marR="0" lvl="0" indent="0" algn="l" rtl="0">
              <a:lnSpc>
                <a:spcPct val="100000"/>
              </a:lnSpc>
              <a:spcBef>
                <a:spcPts val="0"/>
              </a:spcBef>
              <a:spcAft>
                <a:spcPts val="0"/>
              </a:spcAft>
              <a:buClr>
                <a:schemeClr val="dk1"/>
              </a:buClr>
              <a:buFont typeface="Arial"/>
              <a:buNone/>
            </a:pPr>
            <a:r>
              <a:rPr lang="en-US" sz="900" b="0" i="0" u="none" strike="noStrike" cap="none" dirty="0" smtClean="0">
                <a:solidFill>
                  <a:srgbClr val="92D050"/>
                </a:solidFill>
                <a:latin typeface="Roboto"/>
                <a:ea typeface="Roboto"/>
                <a:cs typeface="Roboto"/>
                <a:sym typeface="Roboto"/>
              </a:rPr>
              <a:t>I am very proud of the shape and the texture of my </a:t>
            </a:r>
            <a:r>
              <a:rPr lang="en-US" sz="900" b="0" i="0" u="none" strike="noStrike" cap="none" dirty="0" smtClean="0">
                <a:solidFill>
                  <a:srgbClr val="92D050"/>
                </a:solidFill>
                <a:latin typeface="Roboto"/>
                <a:ea typeface="Roboto"/>
                <a:cs typeface="Roboto"/>
                <a:sym typeface="Roboto"/>
              </a:rPr>
              <a:t>asset as it has a great shape with good quality of texture.</a:t>
            </a: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chemeClr val="dk1"/>
              </a:buClr>
              <a:buFont typeface="Arial"/>
              <a:buNone/>
            </a:pP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chemeClr val="dk1"/>
              </a:buClr>
              <a:buFont typeface="Arial"/>
              <a:buNone/>
            </a:pPr>
            <a:r>
              <a:rPr lang="en-AU" sz="1000" b="1" i="0" u="none" strike="noStrike" cap="none" dirty="0">
                <a:solidFill>
                  <a:srgbClr val="D9D9D9"/>
                </a:solidFill>
                <a:latin typeface="Roboto"/>
                <a:ea typeface="Roboto"/>
                <a:cs typeface="Roboto"/>
                <a:sym typeface="Roboto"/>
              </a:rPr>
              <a:t>What would you do differently?</a:t>
            </a:r>
            <a:endParaRPr dirty="0"/>
          </a:p>
          <a:p>
            <a:pPr marL="0" marR="0" lvl="0" indent="0" algn="l" rtl="0">
              <a:lnSpc>
                <a:spcPct val="100000"/>
              </a:lnSpc>
              <a:spcBef>
                <a:spcPts val="0"/>
              </a:spcBef>
              <a:spcAft>
                <a:spcPts val="0"/>
              </a:spcAft>
              <a:buClr>
                <a:schemeClr val="dk1"/>
              </a:buClr>
              <a:buFont typeface="Arial"/>
              <a:buNone/>
            </a:pPr>
            <a:r>
              <a:rPr lang="en-US" sz="900" b="0" i="0" u="none" strike="noStrike" cap="none" dirty="0" smtClean="0">
                <a:solidFill>
                  <a:srgbClr val="92D050"/>
                </a:solidFill>
                <a:latin typeface="Roboto"/>
                <a:ea typeface="Roboto"/>
                <a:cs typeface="Roboto"/>
                <a:sym typeface="Roboto"/>
              </a:rPr>
              <a:t>I would do UV unwrapping differently by using the cut and sew </a:t>
            </a:r>
            <a:r>
              <a:rPr lang="en-US" sz="900" b="0" i="0" u="none" strike="noStrike" cap="none" dirty="0" smtClean="0">
                <a:solidFill>
                  <a:srgbClr val="92D050"/>
                </a:solidFill>
                <a:latin typeface="Roboto"/>
                <a:ea typeface="Roboto"/>
                <a:cs typeface="Roboto"/>
                <a:sym typeface="Roboto"/>
              </a:rPr>
              <a:t>tools which would allow me to use the texture on the right place of the model.</a:t>
            </a:r>
            <a:endParaRPr sz="900" b="0" i="0" u="none" strike="noStrike" cap="none" dirty="0">
              <a:solidFill>
                <a:srgbClr val="92D050"/>
              </a:solidFill>
              <a:latin typeface="Roboto"/>
              <a:ea typeface="Roboto"/>
              <a:cs typeface="Roboto"/>
              <a:sym typeface="Roboto"/>
            </a:endParaRPr>
          </a:p>
          <a:p>
            <a:pPr marL="0" marR="0" lvl="0" indent="0" algn="l" rtl="0">
              <a:lnSpc>
                <a:spcPct val="100000"/>
              </a:lnSpc>
              <a:spcBef>
                <a:spcPts val="0"/>
              </a:spcBef>
              <a:spcAft>
                <a:spcPts val="0"/>
              </a:spcAft>
              <a:buClr>
                <a:schemeClr val="dk1"/>
              </a:buClr>
              <a:buFont typeface="Arial"/>
              <a:buNone/>
            </a:pPr>
            <a:r>
              <a:rPr lang="en-AU" sz="1000" b="1" i="0" u="none" strike="noStrike" cap="none" dirty="0">
                <a:solidFill>
                  <a:srgbClr val="D9D9D9"/>
                </a:solidFill>
                <a:latin typeface="Roboto"/>
                <a:ea typeface="Roboto"/>
                <a:cs typeface="Roboto"/>
                <a:sym typeface="Roboto"/>
              </a:rPr>
              <a:t>What new skills / things did you learn?</a:t>
            </a:r>
            <a:endParaRPr dirty="0"/>
          </a:p>
          <a:p>
            <a:pPr marL="0" marR="0" lvl="0" indent="0" algn="l" rtl="0">
              <a:lnSpc>
                <a:spcPct val="100000"/>
              </a:lnSpc>
              <a:spcBef>
                <a:spcPts val="0"/>
              </a:spcBef>
              <a:spcAft>
                <a:spcPts val="0"/>
              </a:spcAft>
              <a:buClr>
                <a:schemeClr val="dk1"/>
              </a:buClr>
              <a:buFont typeface="Arial"/>
              <a:buNone/>
            </a:pPr>
            <a:r>
              <a:rPr lang="en-US" sz="900" b="0" i="0" u="none" strike="noStrike" cap="none" dirty="0" smtClean="0">
                <a:solidFill>
                  <a:srgbClr val="92D050"/>
                </a:solidFill>
                <a:latin typeface="Roboto"/>
                <a:ea typeface="Roboto"/>
                <a:cs typeface="Roboto"/>
                <a:sym typeface="Roboto"/>
              </a:rPr>
              <a:t>The new skills and things I learnt were, modeling, unwrapping</a:t>
            </a:r>
            <a:r>
              <a:rPr lang="en-US" sz="900" dirty="0" smtClean="0">
                <a:solidFill>
                  <a:srgbClr val="92D050"/>
                </a:solidFill>
                <a:latin typeface="Roboto"/>
                <a:ea typeface="Roboto"/>
                <a:cs typeface="Roboto"/>
                <a:sym typeface="Roboto"/>
              </a:rPr>
              <a:t>, applying correct texture to the </a:t>
            </a:r>
            <a:r>
              <a:rPr lang="en-US" sz="900" dirty="0" smtClean="0">
                <a:solidFill>
                  <a:srgbClr val="92D050"/>
                </a:solidFill>
                <a:latin typeface="Roboto"/>
                <a:ea typeface="Roboto"/>
                <a:cs typeface="Roboto"/>
                <a:sym typeface="Roboto"/>
              </a:rPr>
              <a:t>model as well as the shortcut key.</a:t>
            </a: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chemeClr val="dk1"/>
              </a:buClr>
              <a:buFont typeface="Arial"/>
              <a:buNone/>
            </a:pPr>
            <a:endParaRPr sz="1000" b="1" i="0" u="none" strike="noStrike" cap="none" dirty="0">
              <a:solidFill>
                <a:srgbClr val="D9D9D9"/>
              </a:solidFill>
              <a:latin typeface="Roboto"/>
              <a:ea typeface="Roboto"/>
              <a:cs typeface="Roboto"/>
              <a:sym typeface="Roboto"/>
            </a:endParaRPr>
          </a:p>
        </p:txBody>
      </p:sp>
      <p:sp>
        <p:nvSpPr>
          <p:cNvPr id="259" name="Shape 259"/>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Post Mortem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Feedback|</a:t>
            </a:r>
            <a:r>
              <a:rPr lang="en-AU" sz="3000" b="0" i="0" u="none" strike="noStrike" cap="none">
                <a:solidFill>
                  <a:srgbClr val="8CB3E3"/>
                </a:solidFill>
                <a:latin typeface="Roboto"/>
                <a:ea typeface="Roboto"/>
                <a:cs typeface="Roboto"/>
                <a:sym typeface="Roboto"/>
              </a:rPr>
              <a:t>Final</a:t>
            </a:r>
            <a:endParaRPr sz="3000" b="0" i="0" u="none" strike="noStrike" cap="none">
              <a:solidFill>
                <a:srgbClr val="8CB3E3"/>
              </a:solidFill>
              <a:latin typeface="Roboto"/>
              <a:ea typeface="Roboto"/>
              <a:cs typeface="Roboto"/>
              <a:sym typeface="Roboto"/>
            </a:endParaRPr>
          </a:p>
        </p:txBody>
      </p:sp>
      <p:sp>
        <p:nvSpPr>
          <p:cNvPr id="265" name="Shape 265"/>
          <p:cNvSpPr txBox="1">
            <a:spLocks noGrp="1"/>
          </p:cNvSpPr>
          <p:nvPr>
            <p:ph type="body" idx="1"/>
          </p:nvPr>
        </p:nvSpPr>
        <p:spPr>
          <a:xfrm>
            <a:off x="383575" y="1338175"/>
            <a:ext cx="5448600" cy="29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AU" sz="900" b="0" i="0" u="none" strike="noStrike" cap="none">
                <a:solidFill>
                  <a:srgbClr val="B7B7B7"/>
                </a:solidFill>
                <a:latin typeface="Roboto"/>
                <a:ea typeface="Roboto"/>
                <a:cs typeface="Roboto"/>
                <a:sym typeface="Roboto"/>
              </a:rPr>
              <a:t>Obtain approval </a:t>
            </a:r>
            <a:r>
              <a:rPr lang="en-AU" sz="900">
                <a:solidFill>
                  <a:srgbClr val="B7B7B7"/>
                </a:solidFill>
                <a:latin typeface="Roboto"/>
                <a:ea typeface="Roboto"/>
                <a:cs typeface="Roboto"/>
                <a:sym typeface="Roboto"/>
              </a:rPr>
              <a:t>for the final deliverables of </a:t>
            </a:r>
            <a:r>
              <a:rPr lang="en-AU" sz="900" b="0" i="0" u="none" strike="noStrike" cap="none">
                <a:solidFill>
                  <a:srgbClr val="B7B7B7"/>
                </a:solidFill>
                <a:latin typeface="Roboto"/>
                <a:ea typeface="Roboto"/>
                <a:cs typeface="Roboto"/>
                <a:sym typeface="Roboto"/>
              </a:rPr>
              <a:t>the assessment.</a:t>
            </a:r>
            <a:endParaRPr sz="900" b="0" i="0" u="none" strike="noStrike" cap="none">
              <a:solidFill>
                <a:srgbClr val="B7B7B7"/>
              </a:solidFill>
              <a:latin typeface="Roboto"/>
              <a:ea typeface="Roboto"/>
              <a:cs typeface="Roboto"/>
              <a:sym typeface="Roboto"/>
            </a:endParaRPr>
          </a:p>
        </p:txBody>
      </p:sp>
      <p:graphicFrame>
        <p:nvGraphicFramePr>
          <p:cNvPr id="266" name="Shape 266"/>
          <p:cNvGraphicFramePr/>
          <p:nvPr/>
        </p:nvGraphicFramePr>
        <p:xfrm>
          <a:off x="479287" y="1710920"/>
          <a:ext cx="7384775" cy="1231775"/>
        </p:xfrm>
        <a:graphic>
          <a:graphicData uri="http://schemas.openxmlformats.org/drawingml/2006/table">
            <a:tbl>
              <a:tblPr>
                <a:noFill/>
                <a:tableStyleId>{8D047FEF-FE11-42FC-B190-8CC24490A415}</a:tableStyleId>
              </a:tblPr>
              <a:tblGrid>
                <a:gridCol w="6581450"/>
                <a:gridCol w="803325"/>
              </a:tblGrid>
              <a:tr h="284850">
                <a:tc>
                  <a:txBody>
                    <a:bodyPr/>
                    <a:lstStyle/>
                    <a:p>
                      <a:pPr marL="0" marR="0" lvl="0" indent="0" algn="l" rtl="0">
                        <a:lnSpc>
                          <a:spcPct val="100000"/>
                        </a:lnSpc>
                        <a:spcBef>
                          <a:spcPts val="0"/>
                        </a:spcBef>
                        <a:spcAft>
                          <a:spcPts val="0"/>
                        </a:spcAft>
                        <a:buClr>
                          <a:srgbClr val="D9D9D9"/>
                        </a:buClr>
                        <a:buFont typeface="Roboto"/>
                        <a:buNone/>
                      </a:pPr>
                      <a:r>
                        <a:rPr lang="en-AU" sz="1000" b="1" u="none" strike="noStrike" cap="none">
                          <a:solidFill>
                            <a:srgbClr val="D9D9D9"/>
                          </a:solidFill>
                          <a:latin typeface="Roboto"/>
                          <a:ea typeface="Roboto"/>
                          <a:cs typeface="Roboto"/>
                          <a:sym typeface="Roboto"/>
                        </a:rPr>
                        <a:t>Feedback</a:t>
                      </a: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D9D9D9"/>
                        </a:buClr>
                        <a:buFont typeface="Roboto"/>
                        <a:buNone/>
                      </a:pPr>
                      <a:r>
                        <a:rPr lang="en-AU" sz="1000" b="1" u="none" strike="noStrike" cap="none">
                          <a:solidFill>
                            <a:srgbClr val="D9D9D9"/>
                          </a:solidFill>
                          <a:latin typeface="Roboto"/>
                          <a:ea typeface="Roboto"/>
                          <a:cs typeface="Roboto"/>
                          <a:sym typeface="Roboto"/>
                        </a:rPr>
                        <a:t>Approved</a:t>
                      </a: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chemeClr val="dk2"/>
                    </a:solidFill>
                  </a:tcPr>
                </a:tc>
              </a:tr>
              <a:tr h="896525">
                <a:tc>
                  <a:txBody>
                    <a:bodyPr/>
                    <a:lstStyle/>
                    <a:p>
                      <a:pPr marL="0" marR="0" lvl="0" indent="0" algn="l" rtl="0">
                        <a:lnSpc>
                          <a:spcPct val="100000"/>
                        </a:lnSpc>
                        <a:spcBef>
                          <a:spcPts val="0"/>
                        </a:spcBef>
                        <a:spcAft>
                          <a:spcPts val="0"/>
                        </a:spcAft>
                        <a:buClr>
                          <a:srgbClr val="000000"/>
                        </a:buClr>
                        <a:buFont typeface="Arial"/>
                        <a:buNone/>
                      </a:pPr>
                      <a:endParaRPr sz="900" u="none" strike="noStrike" cap="none">
                        <a:solidFill>
                          <a:srgbClr val="B7B7B7"/>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900" u="none" strike="noStrike" cap="none">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r>
            </a:tbl>
          </a:graphicData>
        </a:graphic>
      </p:graphicFrame>
      <p:sp>
        <p:nvSpPr>
          <p:cNvPr id="267" name="Shape 267"/>
          <p:cNvSpPr txBox="1"/>
          <p:nvPr/>
        </p:nvSpPr>
        <p:spPr>
          <a:xfrm>
            <a:off x="7309550" y="2277450"/>
            <a:ext cx="309000" cy="294300"/>
          </a:xfrm>
          <a:prstGeom prst="rect">
            <a:avLst/>
          </a:prstGeom>
          <a:solidFill>
            <a:srgbClr val="EFEFEF"/>
          </a:solid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dk2"/>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Task|</a:t>
            </a:r>
            <a:r>
              <a:rPr lang="en-AU" sz="3000" b="0" i="0" u="none" strike="noStrike" cap="none">
                <a:solidFill>
                  <a:srgbClr val="8CB3E3"/>
                </a:solidFill>
                <a:latin typeface="Roboto"/>
                <a:ea typeface="Roboto"/>
                <a:cs typeface="Roboto"/>
                <a:sym typeface="Roboto"/>
              </a:rPr>
              <a:t>Submission</a:t>
            </a:r>
            <a:endParaRPr/>
          </a:p>
        </p:txBody>
      </p:sp>
      <p:sp>
        <p:nvSpPr>
          <p:cNvPr id="273" name="Shape 273"/>
          <p:cNvSpPr txBox="1">
            <a:spLocks noGrp="1"/>
          </p:cNvSpPr>
          <p:nvPr>
            <p:ph type="body" idx="1"/>
          </p:nvPr>
        </p:nvSpPr>
        <p:spPr>
          <a:xfrm>
            <a:off x="323528" y="1200150"/>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Font typeface="Arial"/>
              <a:buNone/>
            </a:pPr>
            <a:r>
              <a:rPr lang="en-AU" sz="900" b="0" i="0" u="none" strike="noStrike" cap="none" dirty="0">
                <a:solidFill>
                  <a:srgbClr val="B7B7B7"/>
                </a:solidFill>
                <a:latin typeface="Roboto"/>
                <a:ea typeface="Roboto"/>
                <a:cs typeface="Roboto"/>
                <a:sym typeface="Roboto"/>
              </a:rPr>
              <a:t>The following files </a:t>
            </a:r>
            <a:r>
              <a:rPr lang="en-AU" sz="900" b="1" i="0" u="none" strike="noStrike" cap="none" dirty="0">
                <a:solidFill>
                  <a:srgbClr val="D9D9D9"/>
                </a:solidFill>
                <a:latin typeface="Roboto"/>
                <a:ea typeface="Roboto"/>
                <a:cs typeface="Roboto"/>
                <a:sym typeface="Roboto"/>
              </a:rPr>
              <a:t>Must</a:t>
            </a:r>
            <a:r>
              <a:rPr lang="en-AU" sz="900" b="0" i="0" u="none" strike="noStrike" cap="none" dirty="0">
                <a:solidFill>
                  <a:srgbClr val="B7B7B7"/>
                </a:solidFill>
                <a:latin typeface="Roboto"/>
                <a:ea typeface="Roboto"/>
                <a:cs typeface="Roboto"/>
                <a:sym typeface="Roboto"/>
              </a:rPr>
              <a:t> be </a:t>
            </a:r>
            <a:r>
              <a:rPr lang="en-AU" sz="900" dirty="0">
                <a:solidFill>
                  <a:srgbClr val="B7B7B7"/>
                </a:solidFill>
                <a:latin typeface="Roboto"/>
                <a:ea typeface="Roboto"/>
                <a:cs typeface="Roboto"/>
                <a:sym typeface="Roboto"/>
              </a:rPr>
              <a:t>given to your teacher in an appropriate format</a:t>
            </a:r>
            <a:r>
              <a:rPr lang="en-AU" sz="900" b="0" i="0" u="none" strike="noStrike" cap="none" dirty="0">
                <a:solidFill>
                  <a:srgbClr val="B7B7B7"/>
                </a:solidFill>
                <a:latin typeface="Roboto"/>
                <a:ea typeface="Roboto"/>
                <a:cs typeface="Roboto"/>
                <a:sym typeface="Roboto"/>
              </a:rPr>
              <a:t>.</a:t>
            </a:r>
            <a:br>
              <a:rPr lang="en-AU" sz="900" b="0" i="0" u="none" strike="noStrike" cap="none" dirty="0">
                <a:solidFill>
                  <a:srgbClr val="B7B7B7"/>
                </a:solidFill>
                <a:latin typeface="Roboto"/>
                <a:ea typeface="Roboto"/>
                <a:cs typeface="Roboto"/>
                <a:sym typeface="Roboto"/>
              </a:rPr>
            </a:b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280"/>
              </a:spcBef>
              <a:spcAft>
                <a:spcPts val="0"/>
              </a:spcAft>
              <a:buClr>
                <a:srgbClr val="92D050"/>
              </a:buClr>
              <a:buFont typeface="Arial"/>
              <a:buNone/>
            </a:pPr>
            <a:r>
              <a:rPr lang="en-AU" sz="1000" b="1" i="0" u="none" strike="noStrike" cap="none" dirty="0">
                <a:solidFill>
                  <a:srgbClr val="D9D9D9"/>
                </a:solidFill>
                <a:latin typeface="Roboto"/>
                <a:ea typeface="Roboto"/>
                <a:cs typeface="Roboto"/>
                <a:sym typeface="Roboto"/>
              </a:rPr>
              <a:t>Meshes:</a:t>
            </a:r>
            <a:endParaRPr dirty="0"/>
          </a:p>
          <a:p>
            <a:pPr marL="0" marR="0" lvl="0" indent="0" algn="l" rtl="0">
              <a:lnSpc>
                <a:spcPct val="100000"/>
              </a:lnSpc>
              <a:spcBef>
                <a:spcPts val="280"/>
              </a:spcBef>
              <a:spcAft>
                <a:spcPts val="0"/>
              </a:spcAft>
              <a:buClr>
                <a:srgbClr val="92D050"/>
              </a:buClr>
              <a:buFont typeface="Arial"/>
              <a:buNone/>
            </a:pPr>
            <a:r>
              <a:rPr lang="en-AU" sz="900" b="0" i="0" u="none" strike="noStrike" cap="none" dirty="0">
                <a:solidFill>
                  <a:srgbClr val="B7B7B7"/>
                </a:solidFill>
                <a:latin typeface="Roboto"/>
                <a:ea typeface="Roboto"/>
                <a:cs typeface="Roboto"/>
                <a:sym typeface="Roboto"/>
              </a:rPr>
              <a:t>All of your mesh files in both </a:t>
            </a:r>
            <a:r>
              <a:rPr lang="en-AU" sz="900" dirty="0">
                <a:solidFill>
                  <a:srgbClr val="B7B7B7"/>
                </a:solidFill>
                <a:latin typeface="Roboto"/>
                <a:ea typeface="Roboto"/>
                <a:cs typeface="Roboto"/>
                <a:sym typeface="Roboto"/>
              </a:rPr>
              <a:t>.</a:t>
            </a:r>
            <a:r>
              <a:rPr lang="en-AU" sz="900" dirty="0" err="1">
                <a:solidFill>
                  <a:srgbClr val="B7B7B7"/>
                </a:solidFill>
                <a:latin typeface="Roboto"/>
                <a:ea typeface="Roboto"/>
                <a:cs typeface="Roboto"/>
                <a:sym typeface="Roboto"/>
              </a:rPr>
              <a:t>mb</a:t>
            </a:r>
            <a:r>
              <a:rPr lang="en-AU" sz="900" b="0" i="0" u="none" strike="noStrike" cap="none" dirty="0">
                <a:solidFill>
                  <a:srgbClr val="B7B7B7"/>
                </a:solidFill>
                <a:latin typeface="Roboto"/>
                <a:ea typeface="Roboto"/>
                <a:cs typeface="Roboto"/>
                <a:sym typeface="Roboto"/>
              </a:rPr>
              <a:t> and .</a:t>
            </a:r>
            <a:r>
              <a:rPr lang="en-AU" sz="900" b="0" i="0" u="none" strike="noStrike" cap="none" dirty="0" err="1">
                <a:solidFill>
                  <a:srgbClr val="B7B7B7"/>
                </a:solidFill>
                <a:latin typeface="Roboto"/>
                <a:ea typeface="Roboto"/>
                <a:cs typeface="Roboto"/>
                <a:sym typeface="Roboto"/>
              </a:rPr>
              <a:t>fbx</a:t>
            </a:r>
            <a:r>
              <a:rPr lang="en-AU" sz="900" b="0" i="0" u="none" strike="noStrike" cap="none" dirty="0">
                <a:solidFill>
                  <a:srgbClr val="B7B7B7"/>
                </a:solidFill>
                <a:latin typeface="Roboto"/>
                <a:ea typeface="Roboto"/>
                <a:cs typeface="Roboto"/>
                <a:sym typeface="Roboto"/>
              </a:rPr>
              <a:t> format.</a:t>
            </a:r>
            <a:endParaRPr dirty="0"/>
          </a:p>
          <a:p>
            <a:pPr marL="457200" marR="0" lvl="0" indent="457200" algn="l" rtl="0">
              <a:lnSpc>
                <a:spcPct val="100000"/>
              </a:lnSpc>
              <a:spcBef>
                <a:spcPts val="280"/>
              </a:spcBef>
              <a:spcAft>
                <a:spcPts val="0"/>
              </a:spcAft>
              <a:buClr>
                <a:srgbClr val="92D050"/>
              </a:buClr>
              <a:buFont typeface="Arial"/>
              <a:buNone/>
            </a:pPr>
            <a:r>
              <a:rPr lang="en-AU" sz="900" b="0" i="0" u="none" strike="noStrike" cap="none" dirty="0">
                <a:solidFill>
                  <a:srgbClr val="00B0F0"/>
                </a:solidFill>
                <a:latin typeface="Roboto"/>
                <a:ea typeface="Roboto"/>
                <a:cs typeface="Roboto"/>
                <a:sym typeface="Roboto"/>
              </a:rPr>
              <a:t>YourName_Assess1_AssetName1.ma </a:t>
            </a:r>
            <a:endParaRPr dirty="0"/>
          </a:p>
          <a:p>
            <a:pPr marL="457200" marR="0" lvl="0" indent="457200" algn="l" rtl="0">
              <a:lnSpc>
                <a:spcPct val="100000"/>
              </a:lnSpc>
              <a:spcBef>
                <a:spcPts val="280"/>
              </a:spcBef>
              <a:spcAft>
                <a:spcPts val="0"/>
              </a:spcAft>
              <a:buClr>
                <a:srgbClr val="92D050"/>
              </a:buClr>
              <a:buFont typeface="Arial"/>
              <a:buNone/>
            </a:pPr>
            <a:r>
              <a:rPr lang="en-AU" sz="900" b="0" i="0" u="none" strike="noStrike" cap="none" dirty="0">
                <a:solidFill>
                  <a:srgbClr val="00B0F0"/>
                </a:solidFill>
                <a:latin typeface="Roboto"/>
                <a:ea typeface="Roboto"/>
                <a:cs typeface="Roboto"/>
                <a:sym typeface="Roboto"/>
              </a:rPr>
              <a:t>YourName_Assess1_AssetName1.fbx</a:t>
            </a:r>
            <a:r>
              <a:rPr lang="en-AU" sz="900" b="0" i="0" u="none" strike="noStrike" cap="none" dirty="0">
                <a:solidFill>
                  <a:srgbClr val="B7B7B7"/>
                </a:solidFill>
                <a:latin typeface="Roboto"/>
                <a:ea typeface="Roboto"/>
                <a:cs typeface="Roboto"/>
                <a:sym typeface="Roboto"/>
              </a:rPr>
              <a:t/>
            </a:r>
            <a:br>
              <a:rPr lang="en-AU" sz="900" b="0" i="0" u="none" strike="noStrike" cap="none" dirty="0">
                <a:solidFill>
                  <a:srgbClr val="B7B7B7"/>
                </a:solidFill>
                <a:latin typeface="Roboto"/>
                <a:ea typeface="Roboto"/>
                <a:cs typeface="Roboto"/>
                <a:sym typeface="Roboto"/>
              </a:rPr>
            </a:br>
            <a:endParaRPr sz="900" b="0" i="0" u="none" strike="noStrike" cap="none" dirty="0">
              <a:solidFill>
                <a:srgbClr val="B7B7B7"/>
              </a:solidFill>
              <a:latin typeface="Roboto"/>
              <a:ea typeface="Roboto"/>
              <a:cs typeface="Roboto"/>
              <a:sym typeface="Roboto"/>
            </a:endParaRPr>
          </a:p>
          <a:p>
            <a:pPr marL="0" marR="0" lvl="0" indent="0" algn="l" rtl="0">
              <a:lnSpc>
                <a:spcPct val="100000"/>
              </a:lnSpc>
              <a:spcBef>
                <a:spcPts val="280"/>
              </a:spcBef>
              <a:spcAft>
                <a:spcPts val="0"/>
              </a:spcAft>
              <a:buClr>
                <a:srgbClr val="92D050"/>
              </a:buClr>
              <a:buFont typeface="Arial"/>
              <a:buNone/>
            </a:pPr>
            <a:r>
              <a:rPr lang="en-AU" sz="1000" b="1" i="0" u="none" strike="noStrike" cap="none" dirty="0">
                <a:solidFill>
                  <a:srgbClr val="D9D9D9"/>
                </a:solidFill>
                <a:latin typeface="Roboto"/>
                <a:ea typeface="Roboto"/>
                <a:cs typeface="Roboto"/>
                <a:sym typeface="Roboto"/>
              </a:rPr>
              <a:t>Textures:</a:t>
            </a:r>
            <a:endParaRPr dirty="0"/>
          </a:p>
          <a:p>
            <a:pPr marL="0" marR="0" lvl="0" indent="0" algn="l" rtl="0">
              <a:lnSpc>
                <a:spcPct val="100000"/>
              </a:lnSpc>
              <a:spcBef>
                <a:spcPts val="280"/>
              </a:spcBef>
              <a:spcAft>
                <a:spcPts val="0"/>
              </a:spcAft>
              <a:buClr>
                <a:srgbClr val="92D050"/>
              </a:buClr>
              <a:buFont typeface="Arial"/>
              <a:buNone/>
            </a:pPr>
            <a:r>
              <a:rPr lang="en-AU" sz="900" b="0" i="0" u="none" strike="noStrike" cap="none" dirty="0">
                <a:solidFill>
                  <a:srgbClr val="B7B7B7"/>
                </a:solidFill>
                <a:latin typeface="Roboto"/>
                <a:ea typeface="Roboto"/>
                <a:cs typeface="Roboto"/>
                <a:sym typeface="Roboto"/>
              </a:rPr>
              <a:t>Your Photoshop .PSD texture files.</a:t>
            </a:r>
            <a:endParaRPr dirty="0"/>
          </a:p>
          <a:p>
            <a:pPr marL="0" marR="0" lvl="0" indent="457200" algn="l" rtl="0">
              <a:lnSpc>
                <a:spcPct val="100000"/>
              </a:lnSpc>
              <a:spcBef>
                <a:spcPts val="280"/>
              </a:spcBef>
              <a:spcAft>
                <a:spcPts val="0"/>
              </a:spcAft>
              <a:buClr>
                <a:srgbClr val="92D050"/>
              </a:buClr>
              <a:buFont typeface="Arial"/>
              <a:buNone/>
            </a:pPr>
            <a:r>
              <a:rPr lang="en-AU" sz="900" b="0" i="0" u="none" strike="noStrike" cap="none" dirty="0">
                <a:solidFill>
                  <a:srgbClr val="B7B7B7"/>
                </a:solidFill>
                <a:latin typeface="Roboto"/>
                <a:ea typeface="Roboto"/>
                <a:cs typeface="Roboto"/>
                <a:sym typeface="Roboto"/>
              </a:rPr>
              <a:t>	</a:t>
            </a:r>
            <a:r>
              <a:rPr lang="en-AU" sz="900" b="0" i="0" u="none" strike="noStrike" cap="none" dirty="0">
                <a:solidFill>
                  <a:srgbClr val="00B0F0"/>
                </a:solidFill>
                <a:latin typeface="Roboto"/>
                <a:ea typeface="Roboto"/>
                <a:cs typeface="Roboto"/>
                <a:sym typeface="Roboto"/>
              </a:rPr>
              <a:t>YourName_Assess1_AssetName1.psd</a:t>
            </a:r>
            <a:endParaRPr dirty="0"/>
          </a:p>
          <a:p>
            <a:pPr marL="0" marR="0" lvl="0" indent="0" algn="l" rtl="0">
              <a:lnSpc>
                <a:spcPct val="100000"/>
              </a:lnSpc>
              <a:spcBef>
                <a:spcPts val="280"/>
              </a:spcBef>
              <a:spcAft>
                <a:spcPts val="0"/>
              </a:spcAft>
              <a:buClr>
                <a:srgbClr val="92D050"/>
              </a:buClr>
              <a:buFont typeface="Arial"/>
              <a:buNone/>
            </a:pPr>
            <a:r>
              <a:rPr lang="en-AU" sz="900" b="0" i="0" u="none" strike="noStrike" cap="none" dirty="0">
                <a:solidFill>
                  <a:srgbClr val="B7B7B7"/>
                </a:solidFill>
                <a:latin typeface="Roboto"/>
                <a:ea typeface="Roboto"/>
                <a:cs typeface="Roboto"/>
                <a:sym typeface="Roboto"/>
              </a:rPr>
              <a:t>All individual exported texture images in .</a:t>
            </a:r>
            <a:r>
              <a:rPr lang="en-AU" sz="900" b="0" i="0" u="none" strike="noStrike" cap="none" dirty="0" err="1">
                <a:solidFill>
                  <a:srgbClr val="B7B7B7"/>
                </a:solidFill>
                <a:latin typeface="Roboto"/>
                <a:ea typeface="Roboto"/>
                <a:cs typeface="Roboto"/>
                <a:sym typeface="Roboto"/>
              </a:rPr>
              <a:t>tga</a:t>
            </a:r>
            <a:r>
              <a:rPr lang="en-AU" sz="900" b="0" i="0" u="none" strike="noStrike" cap="none" dirty="0">
                <a:solidFill>
                  <a:srgbClr val="B7B7B7"/>
                </a:solidFill>
                <a:latin typeface="Roboto"/>
                <a:ea typeface="Roboto"/>
                <a:cs typeface="Roboto"/>
                <a:sym typeface="Roboto"/>
              </a:rPr>
              <a:t> format.</a:t>
            </a:r>
            <a:endParaRPr dirty="0"/>
          </a:p>
          <a:p>
            <a:pPr marL="457200" marR="0" lvl="0" indent="457200" algn="l" rtl="0">
              <a:lnSpc>
                <a:spcPct val="100000"/>
              </a:lnSpc>
              <a:spcBef>
                <a:spcPts val="280"/>
              </a:spcBef>
              <a:spcAft>
                <a:spcPts val="0"/>
              </a:spcAft>
              <a:buClr>
                <a:srgbClr val="92D050"/>
              </a:buClr>
              <a:buFont typeface="Arial"/>
              <a:buNone/>
            </a:pPr>
            <a:r>
              <a:rPr lang="en-AU" sz="900" b="0" i="0" u="none" strike="noStrike" cap="none" dirty="0">
                <a:solidFill>
                  <a:srgbClr val="00B0F0"/>
                </a:solidFill>
                <a:latin typeface="Roboto"/>
                <a:ea typeface="Roboto"/>
                <a:cs typeface="Roboto"/>
                <a:sym typeface="Roboto"/>
              </a:rPr>
              <a:t>AssetName1_</a:t>
            </a:r>
            <a:r>
              <a:rPr lang="en-AU" sz="900" dirty="0">
                <a:solidFill>
                  <a:srgbClr val="00B0F0"/>
                </a:solidFill>
                <a:latin typeface="Roboto"/>
                <a:ea typeface="Roboto"/>
                <a:cs typeface="Roboto"/>
                <a:sym typeface="Roboto"/>
              </a:rPr>
              <a:t>D</a:t>
            </a:r>
            <a:r>
              <a:rPr lang="en-AU" sz="900" b="0" i="0" u="none" strike="noStrike" cap="none" dirty="0">
                <a:solidFill>
                  <a:srgbClr val="00B0F0"/>
                </a:solidFill>
                <a:latin typeface="Roboto"/>
                <a:ea typeface="Roboto"/>
                <a:cs typeface="Roboto"/>
                <a:sym typeface="Roboto"/>
              </a:rPr>
              <a:t>.tga</a:t>
            </a:r>
            <a:endParaRPr dirty="0"/>
          </a:p>
          <a:p>
            <a:pPr marL="457200" marR="0" lvl="0" indent="381000" algn="l" rtl="0">
              <a:lnSpc>
                <a:spcPct val="100000"/>
              </a:lnSpc>
              <a:spcBef>
                <a:spcPts val="280"/>
              </a:spcBef>
              <a:spcAft>
                <a:spcPts val="0"/>
              </a:spcAft>
              <a:buClr>
                <a:schemeClr val="dk1"/>
              </a:buClr>
              <a:buFont typeface="Arial"/>
              <a:buNone/>
            </a:pPr>
            <a:r>
              <a:rPr lang="en-AU" sz="900" dirty="0">
                <a:solidFill>
                  <a:srgbClr val="00B0F0"/>
                </a:solidFill>
                <a:latin typeface="Roboto"/>
                <a:ea typeface="Roboto"/>
                <a:cs typeface="Roboto"/>
                <a:sym typeface="Roboto"/>
              </a:rPr>
              <a:t>   </a:t>
            </a:r>
            <a:r>
              <a:rPr lang="en-AU" sz="900" b="0" i="0" u="none" strike="noStrike" cap="none" dirty="0">
                <a:solidFill>
                  <a:srgbClr val="00B0F0"/>
                </a:solidFill>
                <a:latin typeface="Roboto"/>
                <a:ea typeface="Roboto"/>
                <a:cs typeface="Roboto"/>
                <a:sym typeface="Roboto"/>
              </a:rPr>
              <a:t>AssetName1_S.tga</a:t>
            </a:r>
            <a:endParaRPr dirty="0"/>
          </a:p>
          <a:p>
            <a:pPr marL="457200" marR="0" lvl="0" indent="457200" algn="l" rtl="0">
              <a:lnSpc>
                <a:spcPct val="100000"/>
              </a:lnSpc>
              <a:spcBef>
                <a:spcPts val="280"/>
              </a:spcBef>
              <a:spcAft>
                <a:spcPts val="0"/>
              </a:spcAft>
              <a:buClr>
                <a:srgbClr val="92D050"/>
              </a:buClr>
              <a:buFont typeface="Arial"/>
              <a:buNone/>
            </a:pPr>
            <a:endParaRPr sz="900" b="0" i="0" u="none" strike="noStrike" cap="none" dirty="0">
              <a:solidFill>
                <a:srgbClr val="00B0F0"/>
              </a:solidFill>
              <a:latin typeface="Roboto"/>
              <a:ea typeface="Roboto"/>
              <a:cs typeface="Roboto"/>
              <a:sym typeface="Roboto"/>
            </a:endParaRPr>
          </a:p>
          <a:p>
            <a:pPr marL="0" marR="0" lvl="0" indent="0" algn="l" rtl="0">
              <a:lnSpc>
                <a:spcPct val="100000"/>
              </a:lnSpc>
              <a:spcBef>
                <a:spcPts val="280"/>
              </a:spcBef>
              <a:spcAft>
                <a:spcPts val="0"/>
              </a:spcAft>
              <a:buClr>
                <a:srgbClr val="92D050"/>
              </a:buClr>
              <a:buFont typeface="Arial"/>
              <a:buNone/>
            </a:pPr>
            <a:r>
              <a:rPr lang="en-AU" sz="1000" b="1" i="0" u="none" strike="noStrike" cap="none">
                <a:solidFill>
                  <a:srgbClr val="D9D9D9"/>
                </a:solidFill>
                <a:latin typeface="Roboto"/>
                <a:ea typeface="Roboto"/>
                <a:cs typeface="Roboto"/>
                <a:sym typeface="Roboto"/>
              </a:rPr>
              <a:t>Presentation:</a:t>
            </a:r>
            <a:endParaRPr/>
          </a:p>
          <a:p>
            <a:pPr marL="0" marR="0" lvl="0" indent="0" algn="l" rtl="0">
              <a:lnSpc>
                <a:spcPct val="100000"/>
              </a:lnSpc>
              <a:spcBef>
                <a:spcPts val="280"/>
              </a:spcBef>
              <a:spcAft>
                <a:spcPts val="0"/>
              </a:spcAft>
              <a:buClr>
                <a:srgbClr val="92D050"/>
              </a:buClr>
              <a:buFont typeface="Arial"/>
              <a:buNone/>
            </a:pPr>
            <a:r>
              <a:rPr lang="en-AU" sz="900" b="0" i="0" u="none" strike="noStrike" cap="none" dirty="0">
                <a:solidFill>
                  <a:srgbClr val="B7B7B7"/>
                </a:solidFill>
                <a:latin typeface="Roboto"/>
                <a:ea typeface="Roboto"/>
                <a:cs typeface="Roboto"/>
                <a:sym typeface="Roboto"/>
              </a:rPr>
              <a:t>Your </a:t>
            </a:r>
            <a:r>
              <a:rPr lang="en-AU" sz="900" dirty="0">
                <a:solidFill>
                  <a:srgbClr val="B7B7B7"/>
                </a:solidFill>
                <a:latin typeface="Roboto"/>
                <a:ea typeface="Roboto"/>
                <a:cs typeface="Roboto"/>
                <a:sym typeface="Roboto"/>
              </a:rPr>
              <a:t>power point must be submitted to Canvas</a:t>
            </a:r>
            <a:r>
              <a:rPr lang="en-AU" sz="900" b="0" i="0" u="none" strike="noStrike" cap="none" dirty="0">
                <a:solidFill>
                  <a:srgbClr val="B7B7B7"/>
                </a:solidFill>
                <a:latin typeface="Roboto"/>
                <a:ea typeface="Roboto"/>
                <a:cs typeface="Roboto"/>
                <a:sym typeface="Roboto"/>
              </a:rPr>
              <a:t>.</a:t>
            </a:r>
            <a:endParaRPr dirty="0"/>
          </a:p>
          <a:p>
            <a:pPr marL="457200" marR="0" lvl="0" indent="457200" algn="l" rtl="0">
              <a:lnSpc>
                <a:spcPct val="100000"/>
              </a:lnSpc>
              <a:spcBef>
                <a:spcPts val="280"/>
              </a:spcBef>
              <a:spcAft>
                <a:spcPts val="0"/>
              </a:spcAft>
              <a:buClr>
                <a:srgbClr val="92D050"/>
              </a:buClr>
              <a:buFont typeface="Arial"/>
              <a:buNone/>
            </a:pPr>
            <a:r>
              <a:rPr lang="en-AU" sz="900" b="0" i="0" u="none" strike="noStrike" cap="none" dirty="0">
                <a:solidFill>
                  <a:srgbClr val="00B0F0"/>
                </a:solidFill>
                <a:latin typeface="Roboto"/>
                <a:ea typeface="Roboto"/>
                <a:cs typeface="Roboto"/>
                <a:sym typeface="Roboto"/>
              </a:rPr>
              <a:t>YourName_Assess1_Presentation.ppt</a:t>
            </a:r>
            <a:endParaRPr dirty="0"/>
          </a:p>
          <a:p>
            <a:pPr marL="0" marR="0" lvl="0" indent="0" algn="l" rtl="0">
              <a:lnSpc>
                <a:spcPct val="100000"/>
              </a:lnSpc>
              <a:spcBef>
                <a:spcPts val="280"/>
              </a:spcBef>
              <a:spcAft>
                <a:spcPts val="0"/>
              </a:spcAft>
              <a:buClr>
                <a:srgbClr val="92D050"/>
              </a:buClr>
              <a:buFont typeface="Arial"/>
              <a:buNone/>
            </a:pPr>
            <a:r>
              <a:rPr lang="en-AU" sz="1000" b="1" i="0" u="none" strike="noStrike" cap="none" dirty="0" err="1">
                <a:solidFill>
                  <a:srgbClr val="D9D9D9"/>
                </a:solidFill>
                <a:latin typeface="Roboto"/>
                <a:ea typeface="Roboto"/>
                <a:cs typeface="Roboto"/>
                <a:sym typeface="Roboto"/>
              </a:rPr>
              <a:t>Sketchfab</a:t>
            </a:r>
            <a:r>
              <a:rPr lang="en-AU" sz="1000" b="1" i="0" u="none" strike="noStrike" cap="none" dirty="0">
                <a:solidFill>
                  <a:srgbClr val="D9D9D9"/>
                </a:solidFill>
                <a:latin typeface="Roboto"/>
                <a:ea typeface="Roboto"/>
                <a:cs typeface="Roboto"/>
                <a:sym typeface="Roboto"/>
              </a:rPr>
              <a:t>:</a:t>
            </a:r>
            <a:endParaRPr dirty="0"/>
          </a:p>
          <a:p>
            <a:pPr marL="0" marR="0" lvl="0" indent="0" algn="l" rtl="0">
              <a:lnSpc>
                <a:spcPct val="100000"/>
              </a:lnSpc>
              <a:spcBef>
                <a:spcPts val="280"/>
              </a:spcBef>
              <a:spcAft>
                <a:spcPts val="0"/>
              </a:spcAft>
              <a:buClr>
                <a:srgbClr val="92D050"/>
              </a:buClr>
              <a:buFont typeface="Arial"/>
              <a:buNone/>
            </a:pPr>
            <a:r>
              <a:rPr lang="en-AU" sz="900" b="0" i="0" u="none" strike="noStrike" cap="none" dirty="0">
                <a:solidFill>
                  <a:srgbClr val="B7B7B7"/>
                </a:solidFill>
                <a:latin typeface="Roboto"/>
                <a:ea typeface="Roboto"/>
                <a:cs typeface="Roboto"/>
                <a:sym typeface="Roboto"/>
              </a:rPr>
              <a:t>Your model must be imported into </a:t>
            </a:r>
            <a:r>
              <a:rPr lang="en-AU" sz="900" dirty="0">
                <a:solidFill>
                  <a:srgbClr val="B7B7B7"/>
                </a:solidFill>
                <a:latin typeface="Roboto"/>
                <a:ea typeface="Roboto"/>
                <a:cs typeface="Roboto"/>
                <a:sym typeface="Roboto"/>
              </a:rPr>
              <a:t>your game engine or</a:t>
            </a:r>
            <a:r>
              <a:rPr lang="en-AU" sz="900" b="0" i="0" u="none" strike="noStrike" cap="none" dirty="0">
                <a:solidFill>
                  <a:srgbClr val="B7B7B7"/>
                </a:solidFill>
                <a:latin typeface="Roboto"/>
                <a:ea typeface="Roboto"/>
                <a:cs typeface="Roboto"/>
                <a:sym typeface="Roboto"/>
              </a:rPr>
              <a:t> uploaded to </a:t>
            </a:r>
            <a:r>
              <a:rPr lang="en-AU" sz="900" b="0" i="0" u="none" strike="noStrike" cap="none" dirty="0" err="1">
                <a:solidFill>
                  <a:srgbClr val="00B0F0"/>
                </a:solidFill>
                <a:latin typeface="Roboto"/>
                <a:ea typeface="Roboto"/>
                <a:cs typeface="Roboto"/>
                <a:sym typeface="Roboto"/>
              </a:rPr>
              <a:t>Sketchfab</a:t>
            </a:r>
            <a:r>
              <a:rPr lang="en-AU" sz="900" b="0" i="0" u="none" strike="noStrike" cap="none" dirty="0">
                <a:solidFill>
                  <a:srgbClr val="B7B7B7"/>
                </a:solidFill>
                <a:latin typeface="Roboto"/>
                <a:ea typeface="Roboto"/>
                <a:cs typeface="Roboto"/>
                <a:sym typeface="Roboto"/>
              </a:rPr>
              <a:t> as a single mesh.</a:t>
            </a:r>
            <a:r>
              <a:rPr lang="en-AU" sz="1100" b="0" i="0" u="none" strike="noStrike" cap="none" dirty="0">
                <a:solidFill>
                  <a:srgbClr val="B7B7B7"/>
                </a:solidFill>
                <a:latin typeface="Roboto"/>
                <a:ea typeface="Roboto"/>
                <a:cs typeface="Roboto"/>
                <a:sym typeface="Roboto"/>
              </a:rPr>
              <a:t> </a:t>
            </a:r>
            <a:endParaRPr dirty="0"/>
          </a:p>
          <a:p>
            <a:pPr marL="0" marR="0" lvl="0" indent="0" algn="l" rtl="0">
              <a:lnSpc>
                <a:spcPct val="100000"/>
              </a:lnSpc>
              <a:spcBef>
                <a:spcPts val="0"/>
              </a:spcBef>
              <a:spcAft>
                <a:spcPts val="0"/>
              </a:spcAft>
              <a:buClr>
                <a:srgbClr val="92D050"/>
              </a:buClr>
              <a:buFont typeface="Arial"/>
              <a:buNone/>
            </a:pPr>
            <a:r>
              <a:rPr lang="en-AU" sz="2400" b="0" i="0" u="none" strike="noStrike" cap="none" dirty="0">
                <a:solidFill>
                  <a:srgbClr val="00B0F0"/>
                </a:solidFill>
                <a:latin typeface="Calibri"/>
                <a:ea typeface="Calibri"/>
                <a:cs typeface="Calibri"/>
                <a:sym typeface="Calibri"/>
              </a:rPr>
              <a:t>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i="0" u="none" strike="noStrike" cap="none">
                <a:solidFill>
                  <a:srgbClr val="00B0F0"/>
                </a:solidFill>
                <a:latin typeface="Roboto"/>
                <a:ea typeface="Roboto"/>
                <a:cs typeface="Roboto"/>
                <a:sym typeface="Roboto"/>
              </a:rPr>
              <a:t>Brief|</a:t>
            </a:r>
            <a:r>
              <a:rPr lang="en-AU" sz="3000" b="0" i="0" u="none" strike="noStrike" cap="none">
                <a:solidFill>
                  <a:srgbClr val="8CB3E3"/>
                </a:solidFill>
                <a:latin typeface="Roboto"/>
                <a:ea typeface="Roboto"/>
                <a:cs typeface="Roboto"/>
                <a:sym typeface="Roboto"/>
              </a:rPr>
              <a:t>Overview &amp; </a:t>
            </a:r>
            <a:r>
              <a:rPr lang="en-AU" sz="3000">
                <a:solidFill>
                  <a:srgbClr val="8CB3E3"/>
                </a:solidFill>
                <a:latin typeface="Roboto"/>
                <a:ea typeface="Roboto"/>
                <a:cs typeface="Roboto"/>
                <a:sym typeface="Roboto"/>
              </a:rPr>
              <a:t>Requirements</a:t>
            </a:r>
            <a:endParaRPr/>
          </a:p>
        </p:txBody>
      </p:sp>
      <p:sp>
        <p:nvSpPr>
          <p:cNvPr id="113" name="Shape 113"/>
          <p:cNvSpPr txBox="1">
            <a:spLocks noGrp="1"/>
          </p:cNvSpPr>
          <p:nvPr>
            <p:ph type="body" idx="1"/>
          </p:nvPr>
        </p:nvSpPr>
        <p:spPr>
          <a:xfrm>
            <a:off x="323524" y="1203600"/>
            <a:ext cx="8110500" cy="3384300"/>
          </a:xfrm>
          <a:prstGeom prst="rect">
            <a:avLst/>
          </a:prstGeom>
          <a:noFill/>
          <a:ln>
            <a:noFill/>
          </a:ln>
        </p:spPr>
        <p:txBody>
          <a:bodyPr spcFirstLastPara="1" wrap="square" lIns="91425" tIns="45700" rIns="91425" bIns="45700" anchor="t" anchorCtr="0">
            <a:noAutofit/>
          </a:bodyPr>
          <a:lstStyle/>
          <a:p>
            <a:pPr marL="0" lvl="0" indent="0" rtl="0">
              <a:lnSpc>
                <a:spcPct val="150000"/>
              </a:lnSpc>
              <a:spcBef>
                <a:spcPts val="0"/>
              </a:spcBef>
              <a:spcAft>
                <a:spcPts val="0"/>
              </a:spcAft>
              <a:buClr>
                <a:schemeClr val="dk1"/>
              </a:buClr>
              <a:buSzPts val="1100"/>
              <a:buFont typeface="Arial"/>
              <a:buNone/>
            </a:pPr>
            <a:r>
              <a:rPr lang="en-AU" sz="1000" b="1">
                <a:solidFill>
                  <a:srgbClr val="D9D9D9"/>
                </a:solidFill>
                <a:latin typeface="Roboto"/>
                <a:ea typeface="Roboto"/>
                <a:cs typeface="Roboto"/>
                <a:sym typeface="Roboto"/>
              </a:rPr>
              <a:t>Overview:</a:t>
            </a:r>
            <a:endParaRPr sz="900">
              <a:solidFill>
                <a:srgbClr val="B7B7B7"/>
              </a:solidFill>
              <a:latin typeface="Roboto"/>
              <a:ea typeface="Roboto"/>
              <a:cs typeface="Roboto"/>
              <a:sym typeface="Roboto"/>
            </a:endParaRPr>
          </a:p>
          <a:p>
            <a:pPr marL="0" lvl="0" indent="0" rtl="0">
              <a:spcBef>
                <a:spcPts val="0"/>
              </a:spcBef>
              <a:spcAft>
                <a:spcPts val="0"/>
              </a:spcAft>
              <a:buClr>
                <a:srgbClr val="00B0F0"/>
              </a:buClr>
              <a:buFont typeface="Calibri"/>
              <a:buNone/>
            </a:pPr>
            <a:r>
              <a:rPr lang="en-AU" sz="900" b="0" i="0" u="none" strike="noStrike" cap="none">
                <a:solidFill>
                  <a:srgbClr val="B7B7B7"/>
                </a:solidFill>
                <a:latin typeface="Roboto"/>
                <a:ea typeface="Roboto"/>
                <a:cs typeface="Roboto"/>
                <a:sym typeface="Roboto"/>
              </a:rPr>
              <a:t>Utilising polygon modelling techniques create a</a:t>
            </a:r>
            <a:r>
              <a:rPr lang="en-AU" sz="900">
                <a:solidFill>
                  <a:srgbClr val="B7B7B7"/>
                </a:solidFill>
                <a:latin typeface="Roboto"/>
                <a:ea typeface="Roboto"/>
                <a:cs typeface="Roboto"/>
                <a:sym typeface="Roboto"/>
              </a:rPr>
              <a:t>n</a:t>
            </a:r>
            <a:r>
              <a:rPr lang="en-AU" sz="900" b="0" i="0" u="none" strike="noStrike" cap="none">
                <a:solidFill>
                  <a:srgbClr val="B7B7B7"/>
                </a:solidFill>
                <a:latin typeface="Roboto"/>
                <a:ea typeface="Roboto"/>
                <a:cs typeface="Roboto"/>
                <a:sym typeface="Roboto"/>
              </a:rPr>
              <a:t> asset suitable for a game engine </a:t>
            </a:r>
            <a:endParaRPr sz="900" b="0" i="0" u="none" strike="noStrike" cap="none">
              <a:solidFill>
                <a:srgbClr val="B7B7B7"/>
              </a:solidFill>
              <a:latin typeface="Roboto"/>
              <a:ea typeface="Roboto"/>
              <a:cs typeface="Roboto"/>
              <a:sym typeface="Roboto"/>
            </a:endParaRPr>
          </a:p>
          <a:p>
            <a:pPr marL="0" lvl="0" indent="0" rtl="0">
              <a:spcBef>
                <a:spcPts val="0"/>
              </a:spcBef>
              <a:spcAft>
                <a:spcPts val="0"/>
              </a:spcAft>
              <a:buClr>
                <a:srgbClr val="00B0F0"/>
              </a:buClr>
              <a:buFont typeface="Calibri"/>
              <a:buNone/>
            </a:pPr>
            <a:r>
              <a:rPr lang="en-AU" sz="900" b="0" i="0" u="none" strike="noStrike" cap="none">
                <a:solidFill>
                  <a:srgbClr val="B7B7B7"/>
                </a:solidFill>
                <a:latin typeface="Roboto"/>
                <a:ea typeface="Roboto"/>
                <a:cs typeface="Roboto"/>
                <a:sym typeface="Roboto"/>
              </a:rPr>
              <a:t>to be uploaded </a:t>
            </a:r>
            <a:r>
              <a:rPr lang="en-AU" sz="900">
                <a:solidFill>
                  <a:srgbClr val="B7B7B7"/>
                </a:solidFill>
                <a:latin typeface="Roboto"/>
                <a:ea typeface="Roboto"/>
                <a:cs typeface="Roboto"/>
                <a:sym typeface="Roboto"/>
              </a:rPr>
              <a:t>into either a game engine,</a:t>
            </a:r>
            <a:r>
              <a:rPr lang="en-AU" sz="900" b="0" i="0" u="none" strike="noStrike" cap="none">
                <a:solidFill>
                  <a:srgbClr val="B7B7B7"/>
                </a:solidFill>
                <a:latin typeface="Roboto"/>
                <a:ea typeface="Roboto"/>
                <a:cs typeface="Roboto"/>
                <a:sym typeface="Roboto"/>
              </a:rPr>
              <a:t> Sketchfab or similar.</a:t>
            </a:r>
            <a:endParaRPr/>
          </a:p>
          <a:p>
            <a:pPr marL="0" lvl="0" indent="0" rtl="0">
              <a:lnSpc>
                <a:spcPct val="115000"/>
              </a:lnSpc>
              <a:spcBef>
                <a:spcPts val="0"/>
              </a:spcBef>
              <a:spcAft>
                <a:spcPts val="0"/>
              </a:spcAft>
              <a:buNone/>
            </a:pPr>
            <a:endParaRPr sz="900">
              <a:solidFill>
                <a:srgbClr val="B7B7B7"/>
              </a:solidFill>
              <a:latin typeface="Roboto"/>
              <a:ea typeface="Roboto"/>
              <a:cs typeface="Roboto"/>
              <a:sym typeface="Roboto"/>
            </a:endParaRPr>
          </a:p>
          <a:p>
            <a:pPr marL="0" lvl="0" indent="0" rtl="0">
              <a:lnSpc>
                <a:spcPct val="150000"/>
              </a:lnSpc>
              <a:spcBef>
                <a:spcPts val="0"/>
              </a:spcBef>
              <a:spcAft>
                <a:spcPts val="0"/>
              </a:spcAft>
              <a:buNone/>
            </a:pPr>
            <a:r>
              <a:rPr lang="en-AU" sz="1000" b="1">
                <a:solidFill>
                  <a:srgbClr val="D9D9D9"/>
                </a:solidFill>
                <a:latin typeface="Roboto"/>
                <a:ea typeface="Roboto"/>
                <a:cs typeface="Roboto"/>
                <a:sym typeface="Roboto"/>
              </a:rPr>
              <a:t>Model:</a:t>
            </a:r>
            <a:endParaRPr sz="900">
              <a:solidFill>
                <a:srgbClr val="B7B7B7"/>
              </a:solidFill>
              <a:latin typeface="Roboto"/>
              <a:ea typeface="Roboto"/>
              <a:cs typeface="Roboto"/>
              <a:sym typeface="Roboto"/>
            </a:endParaRPr>
          </a:p>
          <a:p>
            <a:pPr marL="457200" lvl="0" indent="-292100" rtl="0">
              <a:lnSpc>
                <a:spcPct val="115000"/>
              </a:lnSpc>
              <a:spcBef>
                <a:spcPts val="0"/>
              </a:spcBef>
              <a:spcAft>
                <a:spcPts val="0"/>
              </a:spcAft>
              <a:buClr>
                <a:srgbClr val="00B0F0"/>
              </a:buClr>
              <a:buSzPts val="900"/>
              <a:buFont typeface="Roboto"/>
              <a:buChar char="•"/>
            </a:pPr>
            <a:r>
              <a:rPr lang="en-AU" sz="900">
                <a:solidFill>
                  <a:srgbClr val="B7B7B7"/>
                </a:solidFill>
                <a:latin typeface="Roboto"/>
                <a:ea typeface="Roboto"/>
                <a:cs typeface="Roboto"/>
                <a:sym typeface="Roboto"/>
              </a:rPr>
              <a:t>Your model must meet the technical requirements set in the the asset list.</a:t>
            </a:r>
            <a:endParaRPr sz="900">
              <a:solidFill>
                <a:srgbClr val="B7B7B7"/>
              </a:solidFill>
              <a:latin typeface="Roboto"/>
              <a:ea typeface="Roboto"/>
              <a:cs typeface="Roboto"/>
              <a:sym typeface="Roboto"/>
            </a:endParaRPr>
          </a:p>
          <a:p>
            <a:pPr marL="457200" lvl="0" indent="-292100" rtl="0">
              <a:lnSpc>
                <a:spcPct val="115000"/>
              </a:lnSpc>
              <a:spcBef>
                <a:spcPts val="0"/>
              </a:spcBef>
              <a:spcAft>
                <a:spcPts val="0"/>
              </a:spcAft>
              <a:buClr>
                <a:srgbClr val="00B0F0"/>
              </a:buClr>
              <a:buSzPts val="900"/>
              <a:buFont typeface="Roboto"/>
              <a:buChar char="•"/>
            </a:pPr>
            <a:r>
              <a:rPr lang="en-AU" sz="900">
                <a:solidFill>
                  <a:srgbClr val="B7B7B7"/>
                </a:solidFill>
                <a:latin typeface="Roboto"/>
                <a:ea typeface="Roboto"/>
                <a:cs typeface="Roboto"/>
                <a:sym typeface="Roboto"/>
              </a:rPr>
              <a:t>Your mesh topology and UV layouts must be clean and efficient.</a:t>
            </a:r>
            <a:endParaRPr sz="900">
              <a:solidFill>
                <a:srgbClr val="B7B7B7"/>
              </a:solidFill>
              <a:latin typeface="Roboto"/>
              <a:ea typeface="Roboto"/>
              <a:cs typeface="Roboto"/>
              <a:sym typeface="Roboto"/>
            </a:endParaRPr>
          </a:p>
          <a:p>
            <a:pPr marL="0" lvl="0" indent="0" rtl="0">
              <a:lnSpc>
                <a:spcPct val="115000"/>
              </a:lnSpc>
              <a:spcBef>
                <a:spcPts val="0"/>
              </a:spcBef>
              <a:spcAft>
                <a:spcPts val="0"/>
              </a:spcAft>
              <a:buNone/>
            </a:pPr>
            <a:endParaRPr sz="900">
              <a:solidFill>
                <a:srgbClr val="B7B7B7"/>
              </a:solidFill>
              <a:latin typeface="Roboto"/>
              <a:ea typeface="Roboto"/>
              <a:cs typeface="Roboto"/>
              <a:sym typeface="Roboto"/>
            </a:endParaRPr>
          </a:p>
          <a:p>
            <a:pPr marL="0" lvl="0" indent="0" rtl="0">
              <a:lnSpc>
                <a:spcPct val="150000"/>
              </a:lnSpc>
              <a:spcBef>
                <a:spcPts val="0"/>
              </a:spcBef>
              <a:spcAft>
                <a:spcPts val="0"/>
              </a:spcAft>
              <a:buClr>
                <a:srgbClr val="92D050"/>
              </a:buClr>
              <a:buFont typeface="Arial"/>
              <a:buNone/>
            </a:pPr>
            <a:r>
              <a:rPr lang="en-AU" sz="1000" b="1">
                <a:solidFill>
                  <a:srgbClr val="D9D9D9"/>
                </a:solidFill>
                <a:latin typeface="Roboto"/>
                <a:ea typeface="Roboto"/>
                <a:cs typeface="Roboto"/>
                <a:sym typeface="Roboto"/>
              </a:rPr>
              <a:t>Textures:</a:t>
            </a:r>
            <a:endParaRPr/>
          </a:p>
          <a:p>
            <a:pPr marL="457200" lvl="0" indent="-292100" rtl="0">
              <a:lnSpc>
                <a:spcPct val="115000"/>
              </a:lnSpc>
              <a:spcBef>
                <a:spcPts val="0"/>
              </a:spcBef>
              <a:spcAft>
                <a:spcPts val="0"/>
              </a:spcAft>
              <a:buClr>
                <a:srgbClr val="00B0F0"/>
              </a:buClr>
              <a:buSzPts val="900"/>
              <a:buFont typeface="Roboto"/>
              <a:buChar char="•"/>
            </a:pPr>
            <a:r>
              <a:rPr lang="en-AU" sz="900">
                <a:solidFill>
                  <a:srgbClr val="B7B7B7"/>
                </a:solidFill>
                <a:latin typeface="Roboto"/>
                <a:ea typeface="Roboto"/>
                <a:cs typeface="Roboto"/>
                <a:sym typeface="Roboto"/>
              </a:rPr>
              <a:t>Textures must meet the technical requirements set in the the asset list.</a:t>
            </a:r>
            <a:endParaRPr sz="900">
              <a:solidFill>
                <a:srgbClr val="B7B7B7"/>
              </a:solidFill>
              <a:latin typeface="Roboto"/>
              <a:ea typeface="Roboto"/>
              <a:cs typeface="Roboto"/>
              <a:sym typeface="Roboto"/>
            </a:endParaRPr>
          </a:p>
          <a:p>
            <a:pPr marL="457200" lvl="0" indent="-292100" rtl="0">
              <a:lnSpc>
                <a:spcPct val="115000"/>
              </a:lnSpc>
              <a:spcBef>
                <a:spcPts val="0"/>
              </a:spcBef>
              <a:spcAft>
                <a:spcPts val="0"/>
              </a:spcAft>
              <a:buClr>
                <a:srgbClr val="00B0F0"/>
              </a:buClr>
              <a:buSzPts val="900"/>
              <a:buFont typeface="Roboto"/>
              <a:buChar char="•"/>
            </a:pPr>
            <a:r>
              <a:rPr lang="en-AU" sz="900">
                <a:solidFill>
                  <a:srgbClr val="B7B7B7"/>
                </a:solidFill>
                <a:latin typeface="Roboto"/>
                <a:ea typeface="Roboto"/>
                <a:cs typeface="Roboto"/>
                <a:sym typeface="Roboto"/>
              </a:rPr>
              <a:t>Textures are to be exported in an appropriate format. E.g. PNG. JPG. TGA. etc.</a:t>
            </a:r>
            <a:endParaRPr sz="900">
              <a:solidFill>
                <a:srgbClr val="B7B7B7"/>
              </a:solidFill>
              <a:latin typeface="Roboto"/>
              <a:ea typeface="Roboto"/>
              <a:cs typeface="Roboto"/>
              <a:sym typeface="Roboto"/>
            </a:endParaRPr>
          </a:p>
          <a:p>
            <a:pPr marL="0" lvl="0" indent="0" rtl="0">
              <a:lnSpc>
                <a:spcPct val="115000"/>
              </a:lnSpc>
              <a:spcBef>
                <a:spcPts val="0"/>
              </a:spcBef>
              <a:spcAft>
                <a:spcPts val="0"/>
              </a:spcAft>
              <a:buNone/>
            </a:pPr>
            <a:endParaRPr sz="900">
              <a:solidFill>
                <a:srgbClr val="B7B7B7"/>
              </a:solidFill>
              <a:latin typeface="Roboto"/>
              <a:ea typeface="Roboto"/>
              <a:cs typeface="Roboto"/>
              <a:sym typeface="Roboto"/>
            </a:endParaRPr>
          </a:p>
          <a:p>
            <a:pPr marL="0" lvl="0" indent="0" rtl="0">
              <a:lnSpc>
                <a:spcPct val="150000"/>
              </a:lnSpc>
              <a:spcBef>
                <a:spcPts val="0"/>
              </a:spcBef>
              <a:spcAft>
                <a:spcPts val="0"/>
              </a:spcAft>
              <a:buClr>
                <a:srgbClr val="92D050"/>
              </a:buClr>
              <a:buFont typeface="Arial"/>
              <a:buNone/>
            </a:pPr>
            <a:r>
              <a:rPr lang="en-AU" sz="1000" b="1">
                <a:solidFill>
                  <a:srgbClr val="D9D9D9"/>
                </a:solidFill>
                <a:latin typeface="Roboto"/>
                <a:ea typeface="Roboto"/>
                <a:cs typeface="Roboto"/>
                <a:sym typeface="Roboto"/>
              </a:rPr>
              <a:t>Presentation:</a:t>
            </a:r>
            <a:endParaRPr/>
          </a:p>
          <a:p>
            <a:pPr marL="457200" lvl="0" indent="-292100" rtl="0">
              <a:lnSpc>
                <a:spcPct val="115000"/>
              </a:lnSpc>
              <a:spcBef>
                <a:spcPts val="0"/>
              </a:spcBef>
              <a:spcAft>
                <a:spcPts val="0"/>
              </a:spcAft>
              <a:buClr>
                <a:srgbClr val="00B0F0"/>
              </a:buClr>
              <a:buSzPts val="900"/>
              <a:buFont typeface="Roboto"/>
              <a:buChar char="•"/>
            </a:pPr>
            <a:r>
              <a:rPr lang="en-AU" sz="900">
                <a:solidFill>
                  <a:srgbClr val="B7B7B7"/>
                </a:solidFill>
                <a:latin typeface="Roboto"/>
                <a:ea typeface="Roboto"/>
                <a:cs typeface="Roboto"/>
                <a:sym typeface="Roboto"/>
              </a:rPr>
              <a:t>The final asset is to be uploaded to real time engine and lit appropriately.</a:t>
            </a:r>
            <a:endParaRPr/>
          </a:p>
          <a:p>
            <a:pPr marL="0" marR="0" lvl="0" indent="0" algn="l" rtl="0">
              <a:lnSpc>
                <a:spcPct val="100000"/>
              </a:lnSpc>
              <a:spcBef>
                <a:spcPts val="0"/>
              </a:spcBef>
              <a:spcAft>
                <a:spcPts val="0"/>
              </a:spcAft>
              <a:buClr>
                <a:srgbClr val="92D050"/>
              </a:buClr>
              <a:buFont typeface="Arial"/>
              <a:buNone/>
            </a:pPr>
            <a:endParaRPr sz="1100" b="0" i="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100" b="0" i="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B0F0"/>
              </a:solidFill>
              <a:latin typeface="Calibri"/>
              <a:ea typeface="Calibri"/>
              <a:cs typeface="Calibri"/>
              <a:sym typeface="Calibri"/>
            </a:endParaRPr>
          </a:p>
          <a:p>
            <a:pPr marL="0" marR="0" lvl="0" indent="0" algn="l" rtl="0">
              <a:lnSpc>
                <a:spcPct val="100000"/>
              </a:lnSpc>
              <a:spcBef>
                <a:spcPts val="0"/>
              </a:spcBef>
              <a:spcAft>
                <a:spcPts val="0"/>
              </a:spcAft>
              <a:buClr>
                <a:srgbClr val="92D050"/>
              </a:buClr>
              <a:buFont typeface="Arial"/>
              <a:buNone/>
            </a:pPr>
            <a:endParaRPr sz="11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100" b="0" i="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100" b="0" i="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100" b="0" i="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1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200" b="0" i="0" u="none" strike="noStrike" cap="none">
              <a:solidFill>
                <a:schemeClr val="lt1"/>
              </a:solidFill>
              <a:latin typeface="Calibri"/>
              <a:ea typeface="Calibri"/>
              <a:cs typeface="Calibri"/>
              <a:sym typeface="Calibri"/>
            </a:endParaRPr>
          </a:p>
          <a:p>
            <a:pPr marL="177800" marR="0" lvl="0" indent="-165100" algn="l" rtl="0">
              <a:lnSpc>
                <a:spcPct val="100000"/>
              </a:lnSpc>
              <a:spcBef>
                <a:spcPts val="0"/>
              </a:spcBef>
              <a:spcAft>
                <a:spcPts val="0"/>
              </a:spcAft>
              <a:buClr>
                <a:schemeClr val="dk1"/>
              </a:buClr>
              <a:buFont typeface="Arial"/>
              <a:buNone/>
            </a:pPr>
            <a:endParaRPr sz="2400" b="0" i="0" u="none" strike="noStrike" cap="none">
              <a:solidFill>
                <a:srgbClr val="00B0F0"/>
              </a:solidFill>
              <a:latin typeface="Calibri"/>
              <a:ea typeface="Calibri"/>
              <a:cs typeface="Calibri"/>
              <a:sym typeface="Calibri"/>
            </a:endParaRPr>
          </a:p>
        </p:txBody>
      </p:sp>
      <p:pic>
        <p:nvPicPr>
          <p:cNvPr id="114" name="Shape 114"/>
          <p:cNvPicPr preferRelativeResize="0"/>
          <p:nvPr/>
        </p:nvPicPr>
        <p:blipFill rotWithShape="1">
          <a:blip r:embed="rId3">
            <a:alphaModFix/>
          </a:blip>
          <a:srcRect/>
          <a:stretch/>
        </p:blipFill>
        <p:spPr>
          <a:xfrm>
            <a:off x="6508236" y="1274969"/>
            <a:ext cx="1632000" cy="2255700"/>
          </a:xfrm>
          <a:prstGeom prst="rect">
            <a:avLst/>
          </a:prstGeom>
          <a:noFill/>
          <a:ln>
            <a:noFill/>
          </a:ln>
        </p:spPr>
      </p:pic>
      <p:sp>
        <p:nvSpPr>
          <p:cNvPr id="115" name="Shape 115"/>
          <p:cNvSpPr txBox="1"/>
          <p:nvPr/>
        </p:nvSpPr>
        <p:spPr>
          <a:xfrm>
            <a:off x="1667374" y="4212387"/>
            <a:ext cx="2670300" cy="23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B7B7B7"/>
              </a:solidFill>
              <a:latin typeface="Roboto"/>
              <a:ea typeface="Roboto"/>
              <a:cs typeface="Roboto"/>
              <a:sym typeface="Roboto"/>
            </a:endParaRPr>
          </a:p>
        </p:txBody>
      </p:sp>
      <p:sp>
        <p:nvSpPr>
          <p:cNvPr id="116" name="Shape 116"/>
          <p:cNvSpPr txBox="1"/>
          <p:nvPr/>
        </p:nvSpPr>
        <p:spPr>
          <a:xfrm>
            <a:off x="5763714" y="3491100"/>
            <a:ext cx="2670300" cy="23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Font typeface="Roboto"/>
              <a:buNone/>
            </a:pPr>
            <a:r>
              <a:rPr lang="en-AU" sz="1000">
                <a:solidFill>
                  <a:srgbClr val="B7B7B7"/>
                </a:solidFill>
                <a:latin typeface="Roboto"/>
                <a:ea typeface="Roboto"/>
                <a:cs typeface="Roboto"/>
                <a:sym typeface="Roboto"/>
              </a:rPr>
              <a:t>Example: </a:t>
            </a:r>
            <a:r>
              <a:rPr lang="en-AU" sz="1000" b="0" i="0" u="none" strike="noStrike" cap="none">
                <a:solidFill>
                  <a:srgbClr val="B7B7B7"/>
                </a:solidFill>
                <a:latin typeface="Roboto"/>
                <a:ea typeface="Roboto"/>
                <a:cs typeface="Roboto"/>
                <a:sym typeface="Roboto"/>
              </a:rPr>
              <a:t>"uka uka" crash bandicoot</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i="0" u="none" strike="noStrike" cap="none">
                <a:solidFill>
                  <a:srgbClr val="00B0F0"/>
                </a:solidFill>
                <a:latin typeface="Roboto"/>
                <a:ea typeface="Roboto"/>
                <a:cs typeface="Roboto"/>
                <a:sym typeface="Roboto"/>
              </a:rPr>
              <a:t>Brief|</a:t>
            </a:r>
            <a:r>
              <a:rPr lang="en-AU" sz="3000">
                <a:solidFill>
                  <a:srgbClr val="8CB3E3"/>
                </a:solidFill>
                <a:latin typeface="Roboto"/>
                <a:ea typeface="Roboto"/>
                <a:cs typeface="Roboto"/>
                <a:sym typeface="Roboto"/>
              </a:rPr>
              <a:t>Asset options</a:t>
            </a:r>
            <a:endParaRPr/>
          </a:p>
        </p:txBody>
      </p:sp>
      <p:sp>
        <p:nvSpPr>
          <p:cNvPr id="122" name="Shape 122"/>
          <p:cNvSpPr txBox="1">
            <a:spLocks noGrp="1"/>
          </p:cNvSpPr>
          <p:nvPr>
            <p:ph type="body" idx="1"/>
          </p:nvPr>
        </p:nvSpPr>
        <p:spPr>
          <a:xfrm>
            <a:off x="323524" y="1203600"/>
            <a:ext cx="8110500" cy="3384300"/>
          </a:xfrm>
          <a:prstGeom prst="rect">
            <a:avLst/>
          </a:prstGeom>
          <a:noFill/>
          <a:ln>
            <a:noFill/>
          </a:ln>
        </p:spPr>
        <p:txBody>
          <a:bodyPr spcFirstLastPara="1" wrap="square" lIns="91425" tIns="45700" rIns="91425" bIns="45700" anchor="t" anchorCtr="0">
            <a:noAutofit/>
          </a:bodyPr>
          <a:lstStyle/>
          <a:p>
            <a:pPr marL="0" lvl="0" indent="0" rtl="0">
              <a:lnSpc>
                <a:spcPct val="150000"/>
              </a:lnSpc>
              <a:spcBef>
                <a:spcPts val="0"/>
              </a:spcBef>
              <a:spcAft>
                <a:spcPts val="0"/>
              </a:spcAft>
              <a:buClr>
                <a:schemeClr val="dk1"/>
              </a:buClr>
              <a:buSzPts val="1100"/>
              <a:buFont typeface="Arial"/>
              <a:buNone/>
            </a:pPr>
            <a:r>
              <a:rPr lang="en-AU" sz="1000" b="1" dirty="0">
                <a:solidFill>
                  <a:srgbClr val="D9D9D9"/>
                </a:solidFill>
                <a:latin typeface="Roboto"/>
                <a:ea typeface="Roboto"/>
                <a:cs typeface="Roboto"/>
                <a:sym typeface="Roboto"/>
              </a:rPr>
              <a:t>Assets</a:t>
            </a:r>
            <a:endParaRPr sz="1000" b="1" dirty="0">
              <a:solidFill>
                <a:srgbClr val="D9D9D9"/>
              </a:solidFill>
              <a:latin typeface="Roboto"/>
              <a:ea typeface="Roboto"/>
              <a:cs typeface="Roboto"/>
              <a:sym typeface="Roboto"/>
            </a:endParaRPr>
          </a:p>
          <a:p>
            <a:pPr marL="0" lvl="0" indent="0" rtl="0">
              <a:lnSpc>
                <a:spcPct val="150000"/>
              </a:lnSpc>
              <a:spcBef>
                <a:spcPts val="0"/>
              </a:spcBef>
              <a:spcAft>
                <a:spcPts val="0"/>
              </a:spcAft>
              <a:buClr>
                <a:schemeClr val="dk1"/>
              </a:buClr>
              <a:buSzPts val="1100"/>
              <a:buFont typeface="Arial"/>
              <a:buNone/>
            </a:pPr>
            <a:r>
              <a:rPr lang="en-AU" sz="900" dirty="0">
                <a:solidFill>
                  <a:srgbClr val="B7B7B7"/>
                </a:solidFill>
                <a:latin typeface="Roboto"/>
                <a:ea typeface="Roboto"/>
                <a:cs typeface="Roboto"/>
                <a:sym typeface="Roboto"/>
              </a:rPr>
              <a:t>Here is a list of the assets that you can choose from:</a:t>
            </a:r>
            <a:endParaRPr sz="900" b="0" i="0" u="none" strike="noStrike" cap="none"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dirty="0" err="1">
                <a:solidFill>
                  <a:srgbClr val="B7B7B7"/>
                </a:solidFill>
                <a:latin typeface="Roboto"/>
                <a:ea typeface="Roboto"/>
                <a:cs typeface="Roboto"/>
                <a:sym typeface="Roboto"/>
              </a:rPr>
              <a:t>Lightsaber</a:t>
            </a:r>
            <a:endParaRPr sz="900" dirty="0">
              <a:solidFill>
                <a:srgbClr val="B7B7B7"/>
              </a:solidFill>
              <a:latin typeface="Roboto"/>
              <a:ea typeface="Roboto"/>
              <a:cs typeface="Roboto"/>
              <a:sym typeface="Roboto"/>
            </a:endParaRPr>
          </a:p>
          <a:p>
            <a:pPr marL="0" lvl="0" indent="0" rtl="0">
              <a:spcBef>
                <a:spcPts val="0"/>
              </a:spcBef>
              <a:spcAft>
                <a:spcPts val="0"/>
              </a:spcAft>
              <a:buNone/>
            </a:pPr>
            <a:endParaRPr sz="900"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dirty="0">
                <a:solidFill>
                  <a:srgbClr val="B7B7B7"/>
                </a:solidFill>
                <a:latin typeface="Roboto"/>
                <a:ea typeface="Roboto"/>
                <a:cs typeface="Roboto"/>
                <a:sym typeface="Roboto"/>
              </a:rPr>
              <a:t>Sword </a:t>
            </a:r>
            <a:endParaRPr sz="900" dirty="0">
              <a:solidFill>
                <a:srgbClr val="B7B7B7"/>
              </a:solidFill>
              <a:latin typeface="Roboto"/>
              <a:ea typeface="Roboto"/>
              <a:cs typeface="Roboto"/>
              <a:sym typeface="Roboto"/>
            </a:endParaRPr>
          </a:p>
          <a:p>
            <a:pPr marL="0" lvl="0" indent="0" rtl="0">
              <a:spcBef>
                <a:spcPts val="0"/>
              </a:spcBef>
              <a:spcAft>
                <a:spcPts val="0"/>
              </a:spcAft>
              <a:buNone/>
            </a:pPr>
            <a:endParaRPr sz="900"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dirty="0">
                <a:solidFill>
                  <a:srgbClr val="B7B7B7"/>
                </a:solidFill>
                <a:latin typeface="Roboto"/>
                <a:ea typeface="Roboto"/>
                <a:cs typeface="Roboto"/>
                <a:sym typeface="Roboto"/>
              </a:rPr>
              <a:t>Mace</a:t>
            </a:r>
            <a:endParaRPr sz="900" dirty="0">
              <a:solidFill>
                <a:srgbClr val="B7B7B7"/>
              </a:solidFill>
              <a:latin typeface="Roboto"/>
              <a:ea typeface="Roboto"/>
              <a:cs typeface="Roboto"/>
              <a:sym typeface="Roboto"/>
            </a:endParaRPr>
          </a:p>
          <a:p>
            <a:pPr marL="0" lvl="0" indent="0" rtl="0">
              <a:spcBef>
                <a:spcPts val="0"/>
              </a:spcBef>
              <a:spcAft>
                <a:spcPts val="0"/>
              </a:spcAft>
              <a:buNone/>
            </a:pPr>
            <a:endParaRPr sz="900"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dirty="0">
                <a:solidFill>
                  <a:srgbClr val="B7B7B7"/>
                </a:solidFill>
                <a:latin typeface="Roboto"/>
                <a:ea typeface="Roboto"/>
                <a:cs typeface="Roboto"/>
                <a:sym typeface="Roboto"/>
              </a:rPr>
              <a:t>Hammer</a:t>
            </a:r>
            <a:endParaRPr sz="900" dirty="0">
              <a:solidFill>
                <a:srgbClr val="B7B7B7"/>
              </a:solidFill>
              <a:latin typeface="Roboto"/>
              <a:ea typeface="Roboto"/>
              <a:cs typeface="Roboto"/>
              <a:sym typeface="Roboto"/>
            </a:endParaRPr>
          </a:p>
          <a:p>
            <a:pPr marL="0" lvl="0" indent="0" rtl="0">
              <a:spcBef>
                <a:spcPts val="0"/>
              </a:spcBef>
              <a:spcAft>
                <a:spcPts val="0"/>
              </a:spcAft>
              <a:buNone/>
            </a:pPr>
            <a:endParaRPr sz="900"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dirty="0">
                <a:solidFill>
                  <a:srgbClr val="B7B7B7"/>
                </a:solidFill>
                <a:latin typeface="Roboto"/>
                <a:ea typeface="Roboto"/>
                <a:cs typeface="Roboto"/>
                <a:sym typeface="Roboto"/>
              </a:rPr>
              <a:t>Shield</a:t>
            </a:r>
            <a:endParaRPr sz="900" dirty="0">
              <a:solidFill>
                <a:srgbClr val="B7B7B7"/>
              </a:solidFill>
              <a:latin typeface="Roboto"/>
              <a:ea typeface="Roboto"/>
              <a:cs typeface="Roboto"/>
              <a:sym typeface="Roboto"/>
            </a:endParaRPr>
          </a:p>
          <a:p>
            <a:pPr marL="0" lvl="0" indent="0" rtl="0">
              <a:spcBef>
                <a:spcPts val="0"/>
              </a:spcBef>
              <a:spcAft>
                <a:spcPts val="0"/>
              </a:spcAft>
              <a:buNone/>
            </a:pPr>
            <a:endParaRPr sz="900"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dirty="0">
                <a:solidFill>
                  <a:srgbClr val="B7B7B7"/>
                </a:solidFill>
                <a:latin typeface="Roboto"/>
                <a:ea typeface="Roboto"/>
                <a:cs typeface="Roboto"/>
                <a:sym typeface="Roboto"/>
              </a:rPr>
              <a:t>Barrel </a:t>
            </a:r>
            <a:endParaRPr sz="900" dirty="0">
              <a:solidFill>
                <a:srgbClr val="B7B7B7"/>
              </a:solidFill>
              <a:latin typeface="Roboto"/>
              <a:ea typeface="Roboto"/>
              <a:cs typeface="Roboto"/>
              <a:sym typeface="Roboto"/>
            </a:endParaRPr>
          </a:p>
          <a:p>
            <a:pPr marL="0" lvl="0" indent="0" rtl="0">
              <a:spcBef>
                <a:spcPts val="0"/>
              </a:spcBef>
              <a:spcAft>
                <a:spcPts val="0"/>
              </a:spcAft>
              <a:buNone/>
            </a:pPr>
            <a:endParaRPr sz="900"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dirty="0">
                <a:solidFill>
                  <a:srgbClr val="B7B7B7"/>
                </a:solidFill>
                <a:latin typeface="Roboto"/>
                <a:ea typeface="Roboto"/>
                <a:cs typeface="Roboto"/>
                <a:sym typeface="Roboto"/>
              </a:rPr>
              <a:t>Crate </a:t>
            </a:r>
            <a:endParaRPr sz="900" dirty="0">
              <a:solidFill>
                <a:srgbClr val="B7B7B7"/>
              </a:solidFill>
              <a:latin typeface="Roboto"/>
              <a:ea typeface="Roboto"/>
              <a:cs typeface="Roboto"/>
              <a:sym typeface="Roboto"/>
            </a:endParaRPr>
          </a:p>
          <a:p>
            <a:pPr marL="0" lvl="0" indent="0" rtl="0">
              <a:spcBef>
                <a:spcPts val="0"/>
              </a:spcBef>
              <a:spcAft>
                <a:spcPts val="0"/>
              </a:spcAft>
              <a:buNone/>
            </a:pPr>
            <a:endParaRPr sz="900"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dirty="0">
                <a:solidFill>
                  <a:srgbClr val="B7B7B7"/>
                </a:solidFill>
                <a:latin typeface="Roboto"/>
                <a:ea typeface="Roboto"/>
                <a:cs typeface="Roboto"/>
                <a:sym typeface="Roboto"/>
              </a:rPr>
              <a:t>Helmet</a:t>
            </a:r>
            <a:endParaRPr sz="900" dirty="0">
              <a:solidFill>
                <a:srgbClr val="B7B7B7"/>
              </a:solidFill>
              <a:latin typeface="Roboto"/>
              <a:ea typeface="Roboto"/>
              <a:cs typeface="Roboto"/>
              <a:sym typeface="Roboto"/>
            </a:endParaRPr>
          </a:p>
          <a:p>
            <a:pPr marL="0" lvl="0" indent="0" rtl="0">
              <a:spcBef>
                <a:spcPts val="0"/>
              </a:spcBef>
              <a:spcAft>
                <a:spcPts val="0"/>
              </a:spcAft>
              <a:buNone/>
            </a:pPr>
            <a:endParaRPr sz="900"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dirty="0">
                <a:solidFill>
                  <a:srgbClr val="B7B7B7"/>
                </a:solidFill>
                <a:latin typeface="Roboto"/>
                <a:ea typeface="Roboto"/>
                <a:cs typeface="Roboto"/>
                <a:sym typeface="Roboto"/>
              </a:rPr>
              <a:t>Lantern </a:t>
            </a:r>
            <a:endParaRPr sz="900" dirty="0">
              <a:solidFill>
                <a:srgbClr val="B7B7B7"/>
              </a:solidFill>
              <a:latin typeface="Roboto"/>
              <a:ea typeface="Roboto"/>
              <a:cs typeface="Roboto"/>
              <a:sym typeface="Roboto"/>
            </a:endParaRPr>
          </a:p>
          <a:p>
            <a:pPr marL="0" lvl="0" indent="0" rtl="0">
              <a:spcBef>
                <a:spcPts val="0"/>
              </a:spcBef>
              <a:spcAft>
                <a:spcPts val="0"/>
              </a:spcAft>
              <a:buNone/>
            </a:pPr>
            <a:endParaRPr sz="900"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dirty="0">
                <a:solidFill>
                  <a:srgbClr val="B7B7B7"/>
                </a:solidFill>
                <a:latin typeface="Roboto"/>
                <a:ea typeface="Roboto"/>
                <a:cs typeface="Roboto"/>
                <a:sym typeface="Roboto"/>
              </a:rPr>
              <a:t>Doorway</a:t>
            </a:r>
            <a:endParaRPr sz="900" dirty="0">
              <a:solidFill>
                <a:srgbClr val="B7B7B7"/>
              </a:solidFill>
              <a:latin typeface="Roboto"/>
              <a:ea typeface="Roboto"/>
              <a:cs typeface="Roboto"/>
              <a:sym typeface="Roboto"/>
            </a:endParaRPr>
          </a:p>
          <a:p>
            <a:pPr marL="0" lvl="0" indent="0" rtl="0">
              <a:spcBef>
                <a:spcPts val="0"/>
              </a:spcBef>
              <a:spcAft>
                <a:spcPts val="0"/>
              </a:spcAft>
              <a:buNone/>
            </a:pPr>
            <a:endParaRPr sz="900"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dirty="0" smtClean="0">
                <a:solidFill>
                  <a:srgbClr val="B7B7B7"/>
                </a:solidFill>
                <a:latin typeface="Roboto"/>
                <a:ea typeface="Roboto"/>
                <a:cs typeface="Roboto"/>
                <a:sym typeface="Roboto"/>
              </a:rPr>
              <a:t>Mask</a:t>
            </a:r>
          </a:p>
          <a:p>
            <a:pPr marL="457200" lvl="0" indent="-292100" rtl="0">
              <a:spcBef>
                <a:spcPts val="0"/>
              </a:spcBef>
              <a:spcAft>
                <a:spcPts val="0"/>
              </a:spcAft>
              <a:buClr>
                <a:srgbClr val="00B0F0"/>
              </a:buClr>
              <a:buSzPts val="900"/>
              <a:buFont typeface="Arial"/>
              <a:buChar char="•"/>
            </a:pPr>
            <a:endParaRPr lang="en-AU" sz="900" dirty="0">
              <a:solidFill>
                <a:srgbClr val="B7B7B7"/>
              </a:solidFill>
              <a:latin typeface="Roboto"/>
              <a:ea typeface="Roboto"/>
              <a:cs typeface="Roboto"/>
              <a:sym typeface="Roboto"/>
            </a:endParaRPr>
          </a:p>
          <a:p>
            <a:pPr marL="457200" lvl="0" indent="-292100" rtl="0">
              <a:spcBef>
                <a:spcPts val="0"/>
              </a:spcBef>
              <a:spcAft>
                <a:spcPts val="0"/>
              </a:spcAft>
              <a:buClr>
                <a:srgbClr val="00B0F0"/>
              </a:buClr>
              <a:buSzPts val="900"/>
              <a:buFont typeface="Arial"/>
              <a:buChar char="•"/>
            </a:pPr>
            <a:r>
              <a:rPr lang="en-AU" sz="900" smtClean="0">
                <a:solidFill>
                  <a:srgbClr val="B7B7B7"/>
                </a:solidFill>
                <a:latin typeface="Roboto"/>
                <a:ea typeface="Roboto"/>
                <a:cs typeface="Roboto"/>
                <a:sym typeface="Roboto"/>
              </a:rPr>
              <a:t>Skateboard</a:t>
            </a:r>
            <a:endParaRPr sz="90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endParaRPr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endParaRPr sz="1100" b="0" i="0" u="none" strike="noStrike" cap="none" dirty="0">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00B0F0"/>
              </a:solidFill>
              <a:latin typeface="Calibri"/>
              <a:ea typeface="Calibri"/>
              <a:cs typeface="Calibri"/>
              <a:sym typeface="Calibri"/>
            </a:endParaRPr>
          </a:p>
          <a:p>
            <a:pPr marL="0" marR="0" lvl="0" indent="0" algn="l" rtl="0">
              <a:lnSpc>
                <a:spcPct val="100000"/>
              </a:lnSpc>
              <a:spcBef>
                <a:spcPts val="0"/>
              </a:spcBef>
              <a:spcAft>
                <a:spcPts val="0"/>
              </a:spcAft>
              <a:buClr>
                <a:srgbClr val="92D050"/>
              </a:buClr>
              <a:buFont typeface="Arial"/>
              <a:buNone/>
            </a:pPr>
            <a:endParaRPr sz="11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100" b="0" i="0" u="none" strike="noStrike" cap="none" dirty="0">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100" b="0" i="0" u="none" strike="noStrike" cap="none" dirty="0">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100" b="0" i="0" u="none" strike="noStrike" cap="none" dirty="0">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1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92D050"/>
              </a:buClr>
              <a:buFont typeface="Arial"/>
              <a:buNone/>
            </a:pPr>
            <a:endParaRPr sz="1200" b="0" i="0" u="none" strike="noStrike" cap="none" dirty="0">
              <a:solidFill>
                <a:schemeClr val="lt1"/>
              </a:solidFill>
              <a:latin typeface="Calibri"/>
              <a:ea typeface="Calibri"/>
              <a:cs typeface="Calibri"/>
              <a:sym typeface="Calibri"/>
            </a:endParaRPr>
          </a:p>
          <a:p>
            <a:pPr marL="177800" marR="0" lvl="0" indent="-165100" algn="l" rtl="0">
              <a:lnSpc>
                <a:spcPct val="100000"/>
              </a:lnSpc>
              <a:spcBef>
                <a:spcPts val="0"/>
              </a:spcBef>
              <a:spcAft>
                <a:spcPts val="0"/>
              </a:spcAft>
              <a:buClr>
                <a:schemeClr val="dk1"/>
              </a:buClr>
              <a:buFont typeface="Arial"/>
              <a:buNone/>
            </a:pPr>
            <a:endParaRPr sz="2400" b="0" i="0" u="none" strike="noStrike" cap="none" dirty="0">
              <a:solidFill>
                <a:srgbClr val="00B0F0"/>
              </a:solidFill>
              <a:latin typeface="Calibri"/>
              <a:ea typeface="Calibri"/>
              <a:cs typeface="Calibri"/>
              <a:sym typeface="Calibri"/>
            </a:endParaRPr>
          </a:p>
        </p:txBody>
      </p:sp>
      <p:sp>
        <p:nvSpPr>
          <p:cNvPr id="123" name="Shape 123"/>
          <p:cNvSpPr txBox="1"/>
          <p:nvPr/>
        </p:nvSpPr>
        <p:spPr>
          <a:xfrm>
            <a:off x="1667374" y="4212387"/>
            <a:ext cx="2670300" cy="23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B7B7B7"/>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Task|</a:t>
            </a:r>
            <a:r>
              <a:rPr lang="en-AU" sz="3000" b="0" i="0" u="none" strike="noStrike" cap="none">
                <a:solidFill>
                  <a:srgbClr val="8CB3E3"/>
                </a:solidFill>
                <a:latin typeface="Roboto"/>
                <a:ea typeface="Roboto"/>
                <a:cs typeface="Roboto"/>
                <a:sym typeface="Roboto"/>
              </a:rPr>
              <a:t>Description</a:t>
            </a:r>
            <a:endParaRPr/>
          </a:p>
        </p:txBody>
      </p:sp>
      <p:sp>
        <p:nvSpPr>
          <p:cNvPr id="129" name="Shape 129"/>
          <p:cNvSpPr txBox="1">
            <a:spLocks noGrp="1"/>
          </p:cNvSpPr>
          <p:nvPr>
            <p:ph type="body" idx="1"/>
          </p:nvPr>
        </p:nvSpPr>
        <p:spPr>
          <a:xfrm>
            <a:off x="323528" y="1200150"/>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Font typeface="Arial"/>
              <a:buNone/>
            </a:pPr>
            <a:r>
              <a:rPr lang="en-AU" sz="1000" b="1" i="0" u="none" strike="noStrike" cap="none">
                <a:solidFill>
                  <a:srgbClr val="D9D9D9"/>
                </a:solidFill>
                <a:latin typeface="Roboto"/>
                <a:ea typeface="Roboto"/>
                <a:cs typeface="Roboto"/>
                <a:sym typeface="Roboto"/>
              </a:rPr>
              <a:t>Description Task:</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Considering the brief, write a story in the slide below that describes your m</a:t>
            </a:r>
            <a:r>
              <a:rPr lang="en-AU" sz="900">
                <a:solidFill>
                  <a:srgbClr val="B7B7B7"/>
                </a:solidFill>
                <a:latin typeface="Roboto"/>
                <a:ea typeface="Roboto"/>
                <a:cs typeface="Roboto"/>
                <a:sym typeface="Roboto"/>
              </a:rPr>
              <a:t>odel</a:t>
            </a:r>
            <a:r>
              <a:rPr lang="en-AU" sz="900" b="0" i="0" u="none" strike="noStrike" cap="none">
                <a:solidFill>
                  <a:srgbClr val="B7B7B7"/>
                </a:solidFill>
                <a:latin typeface="Roboto"/>
                <a:ea typeface="Roboto"/>
                <a:cs typeface="Roboto"/>
                <a:sym typeface="Roboto"/>
              </a:rPr>
              <a:t> (50 Words).</a:t>
            </a:r>
            <a:br>
              <a:rPr lang="en-AU" sz="900" b="0" i="0" u="none" strike="noStrike" cap="none">
                <a:solidFill>
                  <a:srgbClr val="B7B7B7"/>
                </a:solidFill>
                <a:latin typeface="Roboto"/>
                <a:ea typeface="Roboto"/>
                <a:cs typeface="Roboto"/>
                <a:sym typeface="Roboto"/>
              </a:rPr>
            </a:br>
            <a:endParaRPr sz="900" b="0" i="0" u="none" strike="noStrike" cap="none">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r>
              <a:rPr lang="en-AU" sz="900" b="0" i="0" u="none" strike="noStrike" cap="none">
                <a:solidFill>
                  <a:srgbClr val="999999"/>
                </a:solidFill>
                <a:latin typeface="Roboto"/>
                <a:ea typeface="Roboto"/>
                <a:cs typeface="Roboto"/>
                <a:sym typeface="Roboto"/>
              </a:rPr>
              <a:t>Eg, A battered old mask made of scarred wooden panels with rusty metal, studded banding.  There is a large tarnished gold emblem with a skull motif embedded in the forehead of the mask. The lower section of the mask is smattered with barnacles and its loosened panels are warped from being half submerged in wet sand. The mask was washed up on a deserted beach many years ago and was once part of a great treasure, but is now little more than driftwood.</a:t>
            </a:r>
            <a:endParaRPr sz="900" b="0" i="0" u="none" strike="noStrike" cap="none">
              <a:solidFill>
                <a:srgbClr val="999999"/>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endParaRPr sz="1000" b="1" i="0" u="none" strike="noStrike" cap="none">
              <a:solidFill>
                <a:srgbClr val="D9D9D9"/>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r>
              <a:rPr lang="en-AU" sz="1000" b="1" i="0" u="none" strike="noStrike" cap="none">
                <a:solidFill>
                  <a:srgbClr val="D9D9D9"/>
                </a:solidFill>
                <a:latin typeface="Roboto"/>
                <a:ea typeface="Roboto"/>
                <a:cs typeface="Roboto"/>
                <a:sym typeface="Roboto"/>
              </a:rPr>
              <a:t>Include:</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What are the materials it is made from (wood, metal etc)?</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What is </a:t>
            </a:r>
            <a:r>
              <a:rPr lang="en-AU" sz="900">
                <a:solidFill>
                  <a:srgbClr val="B7B7B7"/>
                </a:solidFill>
                <a:latin typeface="Roboto"/>
                <a:ea typeface="Roboto"/>
                <a:cs typeface="Roboto"/>
                <a:sym typeface="Roboto"/>
              </a:rPr>
              <a:t>its</a:t>
            </a:r>
            <a:r>
              <a:rPr lang="en-AU" sz="900" b="0" i="0" u="none" strike="noStrike" cap="none">
                <a:solidFill>
                  <a:srgbClr val="B7B7B7"/>
                </a:solidFill>
                <a:latin typeface="Roboto"/>
                <a:ea typeface="Roboto"/>
                <a:cs typeface="Roboto"/>
                <a:sym typeface="Roboto"/>
              </a:rPr>
              <a:t> condition/age?</a:t>
            </a:r>
            <a:endParaRPr sz="900" b="0" i="0" u="none" strike="noStrike" cap="none">
              <a:solidFill>
                <a:srgbClr val="B7B7B7"/>
              </a:solidFill>
              <a:latin typeface="Roboto"/>
              <a:ea typeface="Roboto"/>
              <a:cs typeface="Roboto"/>
              <a:sym typeface="Roboto"/>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Where was it found?</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How did it get there?</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What was its purpose?</a:t>
            </a:r>
            <a:endParaRPr sz="900" b="0" i="0" u="none" strike="noStrike" cap="none">
              <a:solidFill>
                <a:srgbClr val="B7B7B7"/>
              </a:solidFill>
              <a:latin typeface="Roboto"/>
              <a:ea typeface="Roboto"/>
              <a:cs typeface="Roboto"/>
              <a:sym typeface="Roboto"/>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Any other features.</a:t>
            </a:r>
            <a:endParaRPr/>
          </a:p>
          <a:p>
            <a:pPr marL="457200" marR="0" lvl="0" indent="-234950" algn="l" rtl="0">
              <a:lnSpc>
                <a:spcPct val="115000"/>
              </a:lnSpc>
              <a:spcBef>
                <a:spcPts val="0"/>
              </a:spcBef>
              <a:spcAft>
                <a:spcPts val="0"/>
              </a:spcAft>
              <a:buClr>
                <a:srgbClr val="00B0F0"/>
              </a:buClr>
              <a:buSzPts val="900"/>
              <a:buFont typeface="Roboto"/>
              <a:buNone/>
            </a:pPr>
            <a:endParaRPr sz="900" b="0" i="0" u="none" strike="noStrike" cap="none">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r>
              <a:rPr lang="en-AU" sz="1000" b="1" i="0" u="none" strike="noStrike" cap="none">
                <a:solidFill>
                  <a:srgbClr val="D9D9D9"/>
                </a:solidFill>
                <a:latin typeface="Roboto"/>
                <a:ea typeface="Roboto"/>
                <a:cs typeface="Roboto"/>
                <a:sym typeface="Roboto"/>
              </a:rPr>
              <a:t>Asset List:</a:t>
            </a:r>
            <a:endParaRPr sz="1000" b="1" i="0" u="none" strike="noStrike" cap="none">
              <a:solidFill>
                <a:srgbClr val="D9D9D9"/>
              </a:solidFill>
              <a:latin typeface="Roboto"/>
              <a:ea typeface="Roboto"/>
              <a:cs typeface="Roboto"/>
              <a:sym typeface="Roboto"/>
            </a:endParaRPr>
          </a:p>
          <a:p>
            <a:pPr marL="457200" marR="0" lvl="0" indent="-292100" algn="l" rtl="0">
              <a:lnSpc>
                <a:spcPct val="115000"/>
              </a:lnSpc>
              <a:spcBef>
                <a:spcPts val="0"/>
              </a:spcBef>
              <a:spcAft>
                <a:spcPts val="0"/>
              </a:spcAft>
              <a:buClr>
                <a:srgbClr val="00B0F0"/>
              </a:buClr>
              <a:buSzPts val="900"/>
              <a:buFont typeface="Roboto"/>
              <a:buChar char="•"/>
            </a:pPr>
            <a:r>
              <a:rPr lang="en-AU" sz="900">
                <a:solidFill>
                  <a:srgbClr val="B7B7B7"/>
                </a:solidFill>
                <a:latin typeface="Roboto"/>
                <a:ea typeface="Roboto"/>
                <a:cs typeface="Roboto"/>
                <a:sym typeface="Roboto"/>
              </a:rPr>
              <a:t>Update</a:t>
            </a:r>
            <a:r>
              <a:rPr lang="en-AU" sz="900" b="0" i="0" u="none" strike="noStrike" cap="none">
                <a:solidFill>
                  <a:srgbClr val="B7B7B7"/>
                </a:solidFill>
                <a:latin typeface="Roboto"/>
                <a:ea typeface="Roboto"/>
                <a:cs typeface="Roboto"/>
                <a:sym typeface="Roboto"/>
              </a:rPr>
              <a:t> the naming conventions for your </a:t>
            </a:r>
            <a:r>
              <a:rPr lang="en-AU" sz="900">
                <a:solidFill>
                  <a:srgbClr val="B7B7B7"/>
                </a:solidFill>
                <a:latin typeface="Roboto"/>
                <a:ea typeface="Roboto"/>
                <a:cs typeface="Roboto"/>
                <a:sym typeface="Roboto"/>
              </a:rPr>
              <a:t>asset </a:t>
            </a:r>
            <a:r>
              <a:rPr lang="en-AU" sz="900" b="0" i="0" u="none" strike="noStrike" cap="none">
                <a:solidFill>
                  <a:srgbClr val="B7B7B7"/>
                </a:solidFill>
                <a:latin typeface="Roboto"/>
                <a:ea typeface="Roboto"/>
                <a:cs typeface="Roboto"/>
                <a:sym typeface="Roboto"/>
              </a:rPr>
              <a:t>and its associated textures on the next slide.</a:t>
            </a:r>
            <a:endParaRPr sz="900" b="0" i="0" u="none" strike="noStrike" cap="none">
              <a:solidFill>
                <a:srgbClr val="B7B7B7"/>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aphicFrame>
        <p:nvGraphicFramePr>
          <p:cNvPr id="134" name="Shape 134"/>
          <p:cNvGraphicFramePr/>
          <p:nvPr>
            <p:extLst>
              <p:ext uri="{D42A27DB-BD31-4B8C-83A1-F6EECF244321}">
                <p14:modId xmlns:p14="http://schemas.microsoft.com/office/powerpoint/2010/main" val="1381940908"/>
              </p:ext>
            </p:extLst>
          </p:nvPr>
        </p:nvGraphicFramePr>
        <p:xfrm>
          <a:off x="268987" y="3369253"/>
          <a:ext cx="8545400" cy="1406525"/>
        </p:xfrm>
        <a:graphic>
          <a:graphicData uri="http://schemas.openxmlformats.org/drawingml/2006/table">
            <a:tbl>
              <a:tblPr>
                <a:noFill/>
                <a:tableStyleId>{8D047FEF-FE11-42FC-B190-8CC24490A415}</a:tableStyleId>
              </a:tblPr>
              <a:tblGrid>
                <a:gridCol w="2162775"/>
                <a:gridCol w="960775"/>
                <a:gridCol w="1166750"/>
                <a:gridCol w="825500"/>
                <a:gridCol w="1888350"/>
                <a:gridCol w="1541250"/>
              </a:tblGrid>
              <a:tr h="306050">
                <a:tc>
                  <a:txBody>
                    <a:bodyPr/>
                    <a:lstStyle/>
                    <a:p>
                      <a:pPr marL="0" marR="0" lvl="0" indent="0" algn="ctr" rtl="0">
                        <a:lnSpc>
                          <a:spcPct val="100000"/>
                        </a:lnSpc>
                        <a:spcBef>
                          <a:spcPts val="0"/>
                        </a:spcBef>
                        <a:spcAft>
                          <a:spcPts val="0"/>
                        </a:spcAft>
                        <a:buClr>
                          <a:srgbClr val="D9D9D9"/>
                        </a:buClr>
                        <a:buFont typeface="Roboto"/>
                        <a:buNone/>
                      </a:pPr>
                      <a:r>
                        <a:rPr lang="en-AU" sz="1000" b="1" u="none" strike="noStrike" cap="none" dirty="0">
                          <a:solidFill>
                            <a:srgbClr val="D9D9D9"/>
                          </a:solidFill>
                          <a:latin typeface="Roboto"/>
                          <a:ea typeface="Roboto"/>
                          <a:cs typeface="Roboto"/>
                          <a:sym typeface="Roboto"/>
                        </a:rPr>
                        <a:t>Asset </a:t>
                      </a:r>
                      <a:endParaRPr dirty="0"/>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434343"/>
                    </a:solidFill>
                  </a:tcPr>
                </a:tc>
                <a:tc>
                  <a:txBody>
                    <a:bodyPr/>
                    <a:lstStyle/>
                    <a:p>
                      <a:pPr marL="0" marR="0" lvl="0" indent="0" algn="ctr" rtl="0">
                        <a:lnSpc>
                          <a:spcPct val="100000"/>
                        </a:lnSpc>
                        <a:spcBef>
                          <a:spcPts val="0"/>
                        </a:spcBef>
                        <a:spcAft>
                          <a:spcPts val="0"/>
                        </a:spcAft>
                        <a:buClr>
                          <a:srgbClr val="D9D9D9"/>
                        </a:buClr>
                        <a:buFont typeface="Roboto"/>
                        <a:buNone/>
                      </a:pPr>
                      <a:r>
                        <a:rPr lang="en-AU" sz="1000" b="1" u="none" strike="noStrike" cap="none">
                          <a:solidFill>
                            <a:srgbClr val="D9D9D9"/>
                          </a:solidFill>
                          <a:latin typeface="Roboto"/>
                          <a:ea typeface="Roboto"/>
                          <a:cs typeface="Roboto"/>
                          <a:sym typeface="Roboto"/>
                        </a:rPr>
                        <a:t>Polycount </a:t>
                      </a: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434343"/>
                    </a:solidFill>
                  </a:tcPr>
                </a:tc>
                <a:tc>
                  <a:txBody>
                    <a:bodyPr/>
                    <a:lstStyle/>
                    <a:p>
                      <a:pPr marL="0" marR="0" lvl="0" indent="0" algn="ctr" rtl="0">
                        <a:lnSpc>
                          <a:spcPct val="100000"/>
                        </a:lnSpc>
                        <a:spcBef>
                          <a:spcPts val="0"/>
                        </a:spcBef>
                        <a:spcAft>
                          <a:spcPts val="0"/>
                        </a:spcAft>
                        <a:buClr>
                          <a:srgbClr val="D9D9D9"/>
                        </a:buClr>
                        <a:buFont typeface="Roboto"/>
                        <a:buNone/>
                      </a:pPr>
                      <a:r>
                        <a:rPr lang="en-AU" sz="1000" b="1" u="none" strike="noStrike" cap="none">
                          <a:solidFill>
                            <a:srgbClr val="D9D9D9"/>
                          </a:solidFill>
                          <a:latin typeface="Roboto"/>
                          <a:ea typeface="Roboto"/>
                          <a:cs typeface="Roboto"/>
                          <a:sym typeface="Roboto"/>
                        </a:rPr>
                        <a:t>Textures</a:t>
                      </a: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434343"/>
                    </a:solidFill>
                  </a:tcPr>
                </a:tc>
                <a:tc>
                  <a:txBody>
                    <a:bodyPr/>
                    <a:lstStyle/>
                    <a:p>
                      <a:pPr marL="0" marR="0" lvl="0" indent="0" algn="ctr" rtl="0">
                        <a:lnSpc>
                          <a:spcPct val="100000"/>
                        </a:lnSpc>
                        <a:spcBef>
                          <a:spcPts val="0"/>
                        </a:spcBef>
                        <a:spcAft>
                          <a:spcPts val="0"/>
                        </a:spcAft>
                        <a:buClr>
                          <a:srgbClr val="D9D9D9"/>
                        </a:buClr>
                        <a:buFont typeface="Roboto"/>
                        <a:buNone/>
                      </a:pPr>
                      <a:r>
                        <a:rPr lang="en-AU" sz="1000" b="1" u="none" strike="noStrike" cap="none">
                          <a:solidFill>
                            <a:srgbClr val="D9D9D9"/>
                          </a:solidFill>
                          <a:latin typeface="Roboto"/>
                          <a:ea typeface="Roboto"/>
                          <a:cs typeface="Roboto"/>
                          <a:sym typeface="Roboto"/>
                        </a:rPr>
                        <a:t>Tex. Size</a:t>
                      </a: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434343"/>
                    </a:solidFill>
                  </a:tcPr>
                </a:tc>
                <a:tc>
                  <a:txBody>
                    <a:bodyPr/>
                    <a:lstStyle/>
                    <a:p>
                      <a:pPr marL="0" marR="0" lvl="0" indent="0" algn="ctr" rtl="0">
                        <a:lnSpc>
                          <a:spcPct val="100000"/>
                        </a:lnSpc>
                        <a:spcBef>
                          <a:spcPts val="0"/>
                        </a:spcBef>
                        <a:spcAft>
                          <a:spcPts val="0"/>
                        </a:spcAft>
                        <a:buClr>
                          <a:srgbClr val="D9D9D9"/>
                        </a:buClr>
                        <a:buFont typeface="Roboto"/>
                        <a:buNone/>
                      </a:pPr>
                      <a:r>
                        <a:rPr lang="en-AU" sz="1000" b="1" u="none" strike="noStrike" cap="none">
                          <a:solidFill>
                            <a:srgbClr val="D9D9D9"/>
                          </a:solidFill>
                          <a:latin typeface="Roboto"/>
                          <a:ea typeface="Roboto"/>
                          <a:cs typeface="Roboto"/>
                          <a:sym typeface="Roboto"/>
                        </a:rPr>
                        <a:t>Texture Name</a:t>
                      </a: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434343"/>
                    </a:solidFill>
                  </a:tcPr>
                </a:tc>
                <a:tc>
                  <a:txBody>
                    <a:bodyPr/>
                    <a:lstStyle/>
                    <a:p>
                      <a:pPr marL="0" marR="0" lvl="0" indent="0" algn="ctr" rtl="0">
                        <a:lnSpc>
                          <a:spcPct val="100000"/>
                        </a:lnSpc>
                        <a:spcBef>
                          <a:spcPts val="0"/>
                        </a:spcBef>
                        <a:spcAft>
                          <a:spcPts val="0"/>
                        </a:spcAft>
                        <a:buClr>
                          <a:srgbClr val="D9D9D9"/>
                        </a:buClr>
                        <a:buFont typeface="Roboto"/>
                        <a:buNone/>
                      </a:pPr>
                      <a:r>
                        <a:rPr lang="en-AU" sz="1000" b="1" u="none" strike="noStrike" cap="none">
                          <a:solidFill>
                            <a:srgbClr val="D9D9D9"/>
                          </a:solidFill>
                          <a:latin typeface="Roboto"/>
                          <a:ea typeface="Roboto"/>
                          <a:cs typeface="Roboto"/>
                          <a:sym typeface="Roboto"/>
                        </a:rPr>
                        <a:t>Notes</a:t>
                      </a: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434343"/>
                    </a:solidFill>
                  </a:tcPr>
                </a:tc>
              </a:tr>
              <a:tr h="1071275">
                <a:tc>
                  <a:txBody>
                    <a:bodyPr/>
                    <a:lstStyle/>
                    <a:p>
                      <a:pPr marL="0" marR="0" lvl="0" indent="0" algn="l" rtl="0">
                        <a:lnSpc>
                          <a:spcPct val="100000"/>
                        </a:lnSpc>
                        <a:spcBef>
                          <a:spcPts val="0"/>
                        </a:spcBef>
                        <a:spcAft>
                          <a:spcPts val="0"/>
                        </a:spcAft>
                        <a:buClr>
                          <a:srgbClr val="92D050"/>
                        </a:buClr>
                        <a:buFont typeface="Roboto"/>
                        <a:buNone/>
                      </a:pPr>
                      <a:r>
                        <a:rPr lang="en-AU" sz="900" u="none" strike="noStrike" cap="none" dirty="0" smtClean="0">
                          <a:solidFill>
                            <a:srgbClr val="92D050"/>
                          </a:solidFill>
                          <a:latin typeface="Roboto"/>
                          <a:ea typeface="Roboto"/>
                          <a:cs typeface="Roboto"/>
                          <a:sym typeface="Roboto"/>
                        </a:rPr>
                        <a:t>AsishSharma_Asset01_BeerBottle.fbx</a:t>
                      </a:r>
                      <a:endParaRPr sz="900" u="none" strike="noStrike" cap="none" dirty="0">
                        <a:solidFill>
                          <a:srgbClr val="92D050"/>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B7B7B7"/>
                        </a:buClr>
                        <a:buFont typeface="Roboto"/>
                        <a:buNone/>
                      </a:pPr>
                      <a:r>
                        <a:rPr lang="en-AU" sz="900" u="none" strike="noStrike" cap="none">
                          <a:solidFill>
                            <a:srgbClr val="B7B7B7"/>
                          </a:solidFill>
                          <a:latin typeface="Roboto"/>
                          <a:ea typeface="Roboto"/>
                          <a:cs typeface="Roboto"/>
                          <a:sym typeface="Roboto"/>
                        </a:rPr>
                        <a:t>&lt;1500 Tri’s</a:t>
                      </a:r>
                      <a:endParaRPr sz="900" u="none" strike="noStrike" cap="none">
                        <a:solidFill>
                          <a:srgbClr val="B7B7B7"/>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B7B7B7"/>
                        </a:buClr>
                        <a:buFont typeface="Roboto"/>
                        <a:buNone/>
                      </a:pPr>
                      <a:r>
                        <a:rPr lang="en-AU" sz="900" u="none" strike="noStrike" cap="none">
                          <a:solidFill>
                            <a:srgbClr val="B7B7B7"/>
                          </a:solidFill>
                          <a:latin typeface="Roboto"/>
                          <a:ea typeface="Roboto"/>
                          <a:cs typeface="Roboto"/>
                          <a:sym typeface="Roboto"/>
                        </a:rPr>
                        <a:t>Diffuse (Alpha)       </a:t>
                      </a:r>
                      <a:endParaRPr sz="900" u="none" strike="noStrike" cap="none">
                        <a:solidFill>
                          <a:srgbClr val="B7B7B7"/>
                        </a:solidFill>
                        <a:latin typeface="Roboto"/>
                        <a:ea typeface="Roboto"/>
                        <a:cs typeface="Roboto"/>
                        <a:sym typeface="Roboto"/>
                      </a:endParaRPr>
                    </a:p>
                    <a:p>
                      <a:pPr marL="0" marR="0" lvl="0" indent="0" algn="ctr" rtl="0">
                        <a:lnSpc>
                          <a:spcPct val="100000"/>
                        </a:lnSpc>
                        <a:spcBef>
                          <a:spcPts val="560"/>
                        </a:spcBef>
                        <a:spcAft>
                          <a:spcPts val="0"/>
                        </a:spcAft>
                        <a:buClr>
                          <a:srgbClr val="B7B7B7"/>
                        </a:buClr>
                        <a:buFont typeface="Roboto"/>
                        <a:buNone/>
                      </a:pPr>
                      <a:r>
                        <a:rPr lang="en-AU" sz="900" u="none" strike="noStrike" cap="none">
                          <a:solidFill>
                            <a:srgbClr val="B7B7B7"/>
                          </a:solidFill>
                          <a:latin typeface="Roboto"/>
                          <a:ea typeface="Roboto"/>
                          <a:cs typeface="Roboto"/>
                          <a:sym typeface="Roboto"/>
                        </a:rPr>
                        <a:t>Specular   </a:t>
                      </a:r>
                      <a:endParaRPr sz="900" u="none" strike="noStrike" cap="none">
                        <a:solidFill>
                          <a:srgbClr val="B7B7B7"/>
                        </a:solidFill>
                        <a:latin typeface="Roboto"/>
                        <a:ea typeface="Roboto"/>
                        <a:cs typeface="Roboto"/>
                        <a:sym typeface="Roboto"/>
                      </a:endParaRPr>
                    </a:p>
                    <a:p>
                      <a:pPr marL="0" marR="0" lvl="0" indent="0" algn="ctr" rtl="0">
                        <a:lnSpc>
                          <a:spcPct val="100000"/>
                        </a:lnSpc>
                        <a:spcBef>
                          <a:spcPts val="560"/>
                        </a:spcBef>
                        <a:spcAft>
                          <a:spcPts val="0"/>
                        </a:spcAft>
                        <a:buClr>
                          <a:srgbClr val="B7B7B7"/>
                        </a:buClr>
                        <a:buFont typeface="Roboto"/>
                        <a:buNone/>
                      </a:pPr>
                      <a:r>
                        <a:rPr lang="en-AU" sz="900" u="none" strike="noStrike" cap="none">
                          <a:solidFill>
                            <a:srgbClr val="B7B7B7"/>
                          </a:solidFill>
                          <a:latin typeface="Roboto"/>
                          <a:ea typeface="Roboto"/>
                          <a:cs typeface="Roboto"/>
                          <a:sym typeface="Roboto"/>
                        </a:rPr>
                        <a:t>Normal                   </a:t>
                      </a:r>
                      <a:endParaRPr sz="900" u="none" strike="noStrike" cap="none">
                        <a:solidFill>
                          <a:srgbClr val="B7B7B7"/>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Font typeface="Arial"/>
                        <a:buNone/>
                      </a:pPr>
                      <a:r>
                        <a:rPr lang="en-AU" sz="900" u="none" strike="noStrike" cap="none">
                          <a:solidFill>
                            <a:srgbClr val="B7B7B7"/>
                          </a:solidFill>
                          <a:latin typeface="Roboto"/>
                          <a:ea typeface="Roboto"/>
                          <a:cs typeface="Roboto"/>
                          <a:sym typeface="Roboto"/>
                        </a:rPr>
                        <a:t>1024</a:t>
                      </a:r>
                      <a:endParaRPr/>
                    </a:p>
                    <a:p>
                      <a:pPr marL="0" marR="0" lvl="0" indent="0" algn="ctr" rtl="0">
                        <a:lnSpc>
                          <a:spcPct val="100000"/>
                        </a:lnSpc>
                        <a:spcBef>
                          <a:spcPts val="560"/>
                        </a:spcBef>
                        <a:spcAft>
                          <a:spcPts val="0"/>
                        </a:spcAft>
                        <a:buClr>
                          <a:srgbClr val="B7B7B7"/>
                        </a:buClr>
                        <a:buFont typeface="Roboto"/>
                        <a:buNone/>
                      </a:pPr>
                      <a:r>
                        <a:rPr lang="en-AU" sz="900" u="none" strike="noStrike" cap="none">
                          <a:solidFill>
                            <a:srgbClr val="B7B7B7"/>
                          </a:solidFill>
                          <a:latin typeface="Roboto"/>
                          <a:ea typeface="Roboto"/>
                          <a:cs typeface="Roboto"/>
                          <a:sym typeface="Roboto"/>
                        </a:rPr>
                        <a:t> 1024</a:t>
                      </a:r>
                      <a:endParaRPr sz="900" u="none" strike="noStrike" cap="none">
                        <a:solidFill>
                          <a:srgbClr val="B7B7B7"/>
                        </a:solidFill>
                        <a:latin typeface="Roboto"/>
                        <a:ea typeface="Roboto"/>
                        <a:cs typeface="Roboto"/>
                        <a:sym typeface="Roboto"/>
                      </a:endParaRPr>
                    </a:p>
                    <a:p>
                      <a:pPr marL="0" marR="0" lvl="0" indent="0" algn="ctr" rtl="0">
                        <a:lnSpc>
                          <a:spcPct val="100000"/>
                        </a:lnSpc>
                        <a:spcBef>
                          <a:spcPts val="560"/>
                        </a:spcBef>
                        <a:spcAft>
                          <a:spcPts val="0"/>
                        </a:spcAft>
                        <a:buClr>
                          <a:srgbClr val="B7B7B7"/>
                        </a:buClr>
                        <a:buFont typeface="Roboto"/>
                        <a:buNone/>
                      </a:pPr>
                      <a:r>
                        <a:rPr lang="en-AU" sz="900" u="none" strike="noStrike" cap="none">
                          <a:solidFill>
                            <a:srgbClr val="B7B7B7"/>
                          </a:solidFill>
                          <a:latin typeface="Roboto"/>
                          <a:ea typeface="Roboto"/>
                          <a:cs typeface="Roboto"/>
                          <a:sym typeface="Roboto"/>
                        </a:rPr>
                        <a:t> 1024</a:t>
                      </a:r>
                      <a:endParaRPr sz="900" u="none" strike="noStrike" cap="none">
                        <a:solidFill>
                          <a:srgbClr val="B7B7B7"/>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92D050"/>
                        </a:buClr>
                        <a:buFont typeface="Roboto"/>
                        <a:buNone/>
                      </a:pPr>
                      <a:r>
                        <a:rPr lang="en-AU" sz="900" u="none" strike="noStrike" cap="none" dirty="0" smtClean="0">
                          <a:solidFill>
                            <a:srgbClr val="92D050"/>
                          </a:solidFill>
                          <a:latin typeface="Roboto"/>
                          <a:ea typeface="Roboto"/>
                          <a:cs typeface="Roboto"/>
                          <a:sym typeface="Roboto"/>
                        </a:rPr>
                        <a:t>Bottle_Back01_.png</a:t>
                      </a:r>
                      <a:endParaRPr sz="900" u="none" strike="noStrike" cap="none" dirty="0">
                        <a:solidFill>
                          <a:srgbClr val="92D050"/>
                        </a:solidFill>
                        <a:latin typeface="Roboto"/>
                        <a:ea typeface="Roboto"/>
                        <a:cs typeface="Roboto"/>
                        <a:sym typeface="Roboto"/>
                      </a:endParaRPr>
                    </a:p>
                    <a:p>
                      <a:pPr marL="0" marR="0" lvl="0" indent="0" algn="ctr" rtl="0">
                        <a:lnSpc>
                          <a:spcPct val="100000"/>
                        </a:lnSpc>
                        <a:spcBef>
                          <a:spcPts val="560"/>
                        </a:spcBef>
                        <a:spcAft>
                          <a:spcPts val="0"/>
                        </a:spcAft>
                        <a:buClr>
                          <a:srgbClr val="92D050"/>
                        </a:buClr>
                        <a:buFont typeface="Roboto"/>
                        <a:buNone/>
                      </a:pPr>
                      <a:r>
                        <a:rPr lang="en-AU" sz="900" u="none" strike="noStrike" cap="none" dirty="0" smtClean="0">
                          <a:solidFill>
                            <a:srgbClr val="92D050"/>
                          </a:solidFill>
                          <a:latin typeface="Roboto"/>
                          <a:ea typeface="Roboto"/>
                          <a:cs typeface="Roboto"/>
                          <a:sym typeface="Roboto"/>
                        </a:rPr>
                        <a:t>Bottle_Front01_.png</a:t>
                      </a:r>
                      <a:endParaRPr sz="900" u="none" strike="noStrike" cap="none" dirty="0">
                        <a:solidFill>
                          <a:srgbClr val="92D050"/>
                        </a:solidFill>
                        <a:latin typeface="Roboto"/>
                        <a:ea typeface="Roboto"/>
                        <a:cs typeface="Roboto"/>
                        <a:sym typeface="Roboto"/>
                      </a:endParaRPr>
                    </a:p>
                    <a:p>
                      <a:pPr marL="0" marR="0" lvl="0" indent="0" algn="ctr" rtl="0">
                        <a:lnSpc>
                          <a:spcPct val="100000"/>
                        </a:lnSpc>
                        <a:spcBef>
                          <a:spcPts val="560"/>
                        </a:spcBef>
                        <a:spcAft>
                          <a:spcPts val="0"/>
                        </a:spcAft>
                        <a:buClr>
                          <a:srgbClr val="92D050"/>
                        </a:buClr>
                        <a:buFont typeface="Roboto"/>
                        <a:buNone/>
                      </a:pPr>
                      <a:r>
                        <a:rPr lang="en-AU" sz="900" u="none" strike="noStrike" cap="none" dirty="0" err="1" smtClean="0">
                          <a:solidFill>
                            <a:srgbClr val="92D050"/>
                          </a:solidFill>
                          <a:latin typeface="Roboto"/>
                          <a:ea typeface="Roboto"/>
                          <a:cs typeface="Roboto"/>
                          <a:sym typeface="Roboto"/>
                        </a:rPr>
                        <a:t>Bottle.PSD</a:t>
                      </a:r>
                      <a:endParaRPr sz="900" u="none" strike="noStrike" cap="none" dirty="0">
                        <a:solidFill>
                          <a:srgbClr val="92D050"/>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Font typeface="Arial"/>
                        <a:buNone/>
                      </a:pPr>
                      <a:r>
                        <a:rPr lang="en-US" sz="900" u="none" strike="noStrike" cap="none" dirty="0" smtClean="0">
                          <a:solidFill>
                            <a:srgbClr val="B7B7B7"/>
                          </a:solidFill>
                          <a:latin typeface="Roboto"/>
                          <a:ea typeface="Roboto"/>
                          <a:cs typeface="Roboto"/>
                          <a:sym typeface="Roboto"/>
                        </a:rPr>
                        <a:t>Beer</a:t>
                      </a:r>
                      <a:r>
                        <a:rPr lang="en-US" sz="900" u="none" strike="noStrike" cap="none" baseline="0" dirty="0" smtClean="0">
                          <a:solidFill>
                            <a:srgbClr val="B7B7B7"/>
                          </a:solidFill>
                          <a:latin typeface="Roboto"/>
                          <a:ea typeface="Roboto"/>
                          <a:cs typeface="Roboto"/>
                          <a:sym typeface="Roboto"/>
                        </a:rPr>
                        <a:t> Bottle</a:t>
                      </a:r>
                      <a:endParaRPr sz="900" u="none" strike="noStrike" cap="none" dirty="0">
                        <a:solidFill>
                          <a:srgbClr val="B7B7B7"/>
                        </a:solidFill>
                        <a:latin typeface="Roboto"/>
                        <a:ea typeface="Roboto"/>
                        <a:cs typeface="Roboto"/>
                        <a:sym typeface="Roboto"/>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r>
            </a:tbl>
          </a:graphicData>
        </a:graphic>
      </p:graphicFrame>
      <p:sp>
        <p:nvSpPr>
          <p:cNvPr id="135" name="Shape 135"/>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Description/Asset List</a:t>
            </a:r>
            <a:endParaRPr/>
          </a:p>
        </p:txBody>
      </p:sp>
      <p:sp>
        <p:nvSpPr>
          <p:cNvPr id="136" name="Shape 136"/>
          <p:cNvSpPr txBox="1">
            <a:spLocks noGrp="1"/>
          </p:cNvSpPr>
          <p:nvPr>
            <p:ph type="body" idx="1"/>
          </p:nvPr>
        </p:nvSpPr>
        <p:spPr>
          <a:xfrm>
            <a:off x="268987" y="1203600"/>
            <a:ext cx="8545425" cy="2026617"/>
          </a:xfrm>
          <a:prstGeom prst="rect">
            <a:avLst/>
          </a:prstGeom>
          <a:noFill/>
          <a:ln w="19050" cap="flat" cmpd="sng">
            <a:solidFill>
              <a:srgbClr val="9999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Font typeface="Arial"/>
              <a:buNone/>
            </a:pPr>
            <a:r>
              <a:rPr lang="en-AU" sz="1000" dirty="0">
                <a:solidFill>
                  <a:srgbClr val="D9D9D9"/>
                </a:solidFill>
                <a:latin typeface="Roboto"/>
                <a:ea typeface="Roboto"/>
                <a:cs typeface="Roboto"/>
                <a:sym typeface="Roboto"/>
              </a:rPr>
              <a:t>Asset </a:t>
            </a:r>
            <a:r>
              <a:rPr lang="en-AU" sz="1000" b="0" i="0" u="none" strike="noStrike" cap="none" dirty="0">
                <a:solidFill>
                  <a:srgbClr val="D9D9D9"/>
                </a:solidFill>
                <a:latin typeface="Roboto"/>
                <a:ea typeface="Roboto"/>
                <a:cs typeface="Roboto"/>
                <a:sym typeface="Roboto"/>
              </a:rPr>
              <a:t>Description:</a:t>
            </a:r>
            <a:endParaRPr sz="1000" b="0" i="0" u="none" strike="noStrike" cap="none" dirty="0">
              <a:solidFill>
                <a:srgbClr val="D9D9D9"/>
              </a:solidFill>
              <a:latin typeface="Roboto"/>
              <a:ea typeface="Roboto"/>
              <a:cs typeface="Roboto"/>
              <a:sym typeface="Roboto"/>
            </a:endParaRPr>
          </a:p>
          <a:p>
            <a:pPr marL="0" lvl="0" indent="0">
              <a:spcBef>
                <a:spcPts val="0"/>
              </a:spcBef>
              <a:buClr>
                <a:schemeClr val="dk1"/>
              </a:buClr>
              <a:buNone/>
            </a:pPr>
            <a:r>
              <a:rPr lang="en-US" sz="900" b="0" i="0" u="none" strike="noStrike" cap="none" dirty="0" smtClean="0">
                <a:solidFill>
                  <a:srgbClr val="92D050"/>
                </a:solidFill>
                <a:latin typeface="Roboto"/>
                <a:ea typeface="Roboto"/>
                <a:cs typeface="Roboto"/>
                <a:sym typeface="Roboto"/>
              </a:rPr>
              <a:t>A </a:t>
            </a:r>
            <a:r>
              <a:rPr lang="en-US" sz="900" dirty="0">
                <a:solidFill>
                  <a:srgbClr val="92D050"/>
                </a:solidFill>
                <a:latin typeface="Roboto"/>
                <a:ea typeface="Roboto"/>
                <a:cs typeface="Roboto"/>
                <a:sym typeface="Roboto"/>
              </a:rPr>
              <a:t>Beer Bottle </a:t>
            </a:r>
            <a:r>
              <a:rPr lang="en-US" sz="900" dirty="0" smtClean="0">
                <a:solidFill>
                  <a:srgbClr val="92D050"/>
                </a:solidFill>
                <a:latin typeface="Roboto"/>
                <a:ea typeface="Roboto"/>
                <a:cs typeface="Roboto"/>
                <a:sym typeface="Roboto"/>
              </a:rPr>
              <a:t>is </a:t>
            </a:r>
            <a:r>
              <a:rPr lang="en-US" sz="900" dirty="0">
                <a:solidFill>
                  <a:srgbClr val="92D050"/>
                </a:solidFill>
                <a:latin typeface="Roboto"/>
                <a:ea typeface="Roboto"/>
                <a:cs typeface="Roboto"/>
                <a:sym typeface="Roboto"/>
              </a:rPr>
              <a:t>a bottle designed as a container for beer. Such designs vary greatly in size and </a:t>
            </a:r>
            <a:r>
              <a:rPr lang="en-US" sz="900" dirty="0" smtClean="0">
                <a:solidFill>
                  <a:srgbClr val="92D050"/>
                </a:solidFill>
                <a:latin typeface="Roboto"/>
                <a:ea typeface="Roboto"/>
                <a:cs typeface="Roboto"/>
                <a:sym typeface="Roboto"/>
              </a:rPr>
              <a:t>shape. It is transparent and made up of glass to create a clear visibility through the bottle. The beer bottle is brand new and will be released in 2020.</a:t>
            </a:r>
            <a:endParaRPr dirty="0"/>
          </a:p>
          <a:p>
            <a:pPr marL="0" marR="0" lvl="0" indent="0" algn="l" rtl="0">
              <a:lnSpc>
                <a:spcPct val="100000"/>
              </a:lnSpc>
              <a:spcBef>
                <a:spcPts val="0"/>
              </a:spcBef>
              <a:spcAft>
                <a:spcPts val="0"/>
              </a:spcAft>
              <a:buClr>
                <a:srgbClr val="92D050"/>
              </a:buClr>
              <a:buFont typeface="Arial"/>
              <a:buNone/>
            </a:pPr>
            <a:endParaRPr sz="1000" b="0" i="0" u="none" strike="noStrike" cap="none" dirty="0">
              <a:solidFill>
                <a:srgbClr val="D9D9D9"/>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Task|</a:t>
            </a:r>
            <a:r>
              <a:rPr lang="en-AU" sz="3000">
                <a:solidFill>
                  <a:srgbClr val="8CB3E3"/>
                </a:solidFill>
                <a:latin typeface="Roboto"/>
                <a:ea typeface="Roboto"/>
                <a:cs typeface="Roboto"/>
                <a:sym typeface="Roboto"/>
              </a:rPr>
              <a:t>Reference</a:t>
            </a:r>
            <a:endParaRPr sz="3000" b="0" i="0" u="none" strike="noStrike" cap="none">
              <a:solidFill>
                <a:srgbClr val="8CB3E3"/>
              </a:solidFill>
              <a:latin typeface="Roboto"/>
              <a:ea typeface="Roboto"/>
              <a:cs typeface="Roboto"/>
              <a:sym typeface="Roboto"/>
            </a:endParaRPr>
          </a:p>
        </p:txBody>
      </p:sp>
      <p:sp>
        <p:nvSpPr>
          <p:cNvPr id="142" name="Shape 142"/>
          <p:cNvSpPr txBox="1">
            <a:spLocks noGrp="1"/>
          </p:cNvSpPr>
          <p:nvPr>
            <p:ph type="body" idx="1"/>
          </p:nvPr>
        </p:nvSpPr>
        <p:spPr>
          <a:xfrm>
            <a:off x="323526" y="1200150"/>
            <a:ext cx="65322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AU" sz="1000" b="1">
                <a:solidFill>
                  <a:srgbClr val="D9D9D9"/>
                </a:solidFill>
                <a:latin typeface="Roboto"/>
                <a:ea typeface="Roboto"/>
                <a:cs typeface="Roboto"/>
                <a:sym typeface="Roboto"/>
              </a:rPr>
              <a:t>Reference</a:t>
            </a:r>
            <a:r>
              <a:rPr lang="en-AU" sz="1000" b="1" i="0" u="none" strike="noStrike" cap="none">
                <a:solidFill>
                  <a:srgbClr val="D9D9D9"/>
                </a:solidFill>
                <a:latin typeface="Roboto"/>
                <a:ea typeface="Roboto"/>
                <a:cs typeface="Roboto"/>
                <a:sym typeface="Roboto"/>
              </a:rPr>
              <a:t> Tasks:</a:t>
            </a:r>
            <a:endParaRPr/>
          </a:p>
          <a:p>
            <a:pPr marL="457200" marR="0" lvl="0" indent="-292100" algn="l" rtl="0">
              <a:lnSpc>
                <a:spcPct val="115000"/>
              </a:lnSpc>
              <a:spcBef>
                <a:spcPts val="0"/>
              </a:spcBef>
              <a:spcAft>
                <a:spcPts val="0"/>
              </a:spcAft>
              <a:buClr>
                <a:srgbClr val="00B0F0"/>
              </a:buClr>
              <a:buSzPts val="1100"/>
              <a:buFont typeface="Roboto"/>
              <a:buChar char="•"/>
            </a:pPr>
            <a:r>
              <a:rPr lang="en-AU" sz="900">
                <a:solidFill>
                  <a:srgbClr val="B7B7B7"/>
                </a:solidFill>
                <a:latin typeface="Roboto"/>
                <a:ea typeface="Roboto"/>
                <a:cs typeface="Roboto"/>
                <a:sym typeface="Roboto"/>
              </a:rPr>
              <a:t>Gather reference images for your asset, include material reference and consider the colour palette. Paste the images into the slide below.</a:t>
            </a:r>
            <a:r>
              <a:rPr lang="en-AU" sz="900">
                <a:solidFill>
                  <a:srgbClr val="D9D9D9"/>
                </a:solidFill>
                <a:latin typeface="Roboto"/>
                <a:ea typeface="Roboto"/>
                <a:cs typeface="Roboto"/>
                <a:sym typeface="Roboto"/>
              </a:rPr>
              <a:t/>
            </a:r>
            <a:br>
              <a:rPr lang="en-AU" sz="900">
                <a:solidFill>
                  <a:srgbClr val="D9D9D9"/>
                </a:solidFill>
                <a:latin typeface="Roboto"/>
                <a:ea typeface="Roboto"/>
                <a:cs typeface="Roboto"/>
                <a:sym typeface="Roboto"/>
              </a:rPr>
            </a:br>
            <a:endParaRPr sz="900" b="1" i="0" u="none" strike="noStrike" cap="none">
              <a:solidFill>
                <a:srgbClr val="D9D9D9"/>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r>
              <a:rPr lang="en-AU" sz="1000" b="1" i="0" u="none" strike="noStrike" cap="none">
                <a:solidFill>
                  <a:srgbClr val="D9D9D9"/>
                </a:solidFill>
                <a:latin typeface="Roboto"/>
                <a:ea typeface="Roboto"/>
                <a:cs typeface="Roboto"/>
                <a:sym typeface="Roboto"/>
              </a:rPr>
              <a:t>Requirements:</a:t>
            </a:r>
            <a:endParaRPr/>
          </a:p>
          <a:p>
            <a:pPr marL="457200" marR="0" lvl="0" indent="-292100" algn="l" rtl="0">
              <a:lnSpc>
                <a:spcPct val="115000"/>
              </a:lnSpc>
              <a:spcBef>
                <a:spcPts val="0"/>
              </a:spcBef>
              <a:spcAft>
                <a:spcPts val="0"/>
              </a:spcAft>
              <a:buClr>
                <a:srgbClr val="00B0F0"/>
              </a:buClr>
              <a:buSzPts val="900"/>
              <a:buFont typeface="Roboto"/>
              <a:buChar char="•"/>
            </a:pPr>
            <a:r>
              <a:rPr lang="en-AU" sz="900">
                <a:solidFill>
                  <a:srgbClr val="B7B7B7"/>
                </a:solidFill>
                <a:latin typeface="Roboto"/>
                <a:ea typeface="Roboto"/>
                <a:cs typeface="Roboto"/>
                <a:sym typeface="Roboto"/>
              </a:rPr>
              <a:t>Add notes where relevant and crop images so that they only include the important elements.</a:t>
            </a:r>
            <a:endParaRPr sz="900">
              <a:solidFill>
                <a:srgbClr val="B7B7B7"/>
              </a:solidFill>
              <a:latin typeface="Roboto"/>
              <a:ea typeface="Roboto"/>
              <a:cs typeface="Roboto"/>
              <a:sym typeface="Roboto"/>
            </a:endParaRPr>
          </a:p>
          <a:p>
            <a:pPr marL="0" marR="0" lvl="0" indent="0" algn="l" rtl="0">
              <a:lnSpc>
                <a:spcPct val="115000"/>
              </a:lnSpc>
              <a:spcBef>
                <a:spcPts val="0"/>
              </a:spcBef>
              <a:spcAft>
                <a:spcPts val="0"/>
              </a:spcAft>
              <a:buNone/>
            </a:pPr>
            <a:endParaRPr sz="90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endParaRPr sz="9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Shape 147" descr="temp.PNG"/>
          <p:cNvPicPr preferRelativeResize="0"/>
          <p:nvPr/>
        </p:nvPicPr>
        <p:blipFill rotWithShape="1">
          <a:blip r:embed="rId3">
            <a:alphaModFix/>
          </a:blip>
          <a:srcRect/>
          <a:stretch/>
        </p:blipFill>
        <p:spPr>
          <a:xfrm>
            <a:off x="323525" y="1203600"/>
            <a:ext cx="8424600" cy="3602700"/>
          </a:xfrm>
          <a:prstGeom prst="roundRect">
            <a:avLst>
              <a:gd name="adj" fmla="val 3815"/>
            </a:avLst>
          </a:prstGeom>
          <a:noFill/>
          <a:ln w="28575" cap="flat" cmpd="sng">
            <a:solidFill>
              <a:srgbClr val="92D050"/>
            </a:solidFill>
            <a:prstDash val="solid"/>
            <a:round/>
            <a:headEnd type="none" w="sm" len="sm"/>
            <a:tailEnd type="none" w="sm" len="sm"/>
          </a:ln>
        </p:spPr>
      </p:pic>
      <p:sp>
        <p:nvSpPr>
          <p:cNvPr id="148" name="Shape 148"/>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Reference</a:t>
            </a:r>
            <a:endParaRPr sz="3000" b="0" i="0" u="none" strike="noStrike" cap="none">
              <a:solidFill>
                <a:srgbClr val="8CB3E3"/>
              </a:solidFill>
              <a:latin typeface="Roboto"/>
              <a:ea typeface="Roboto"/>
              <a:cs typeface="Roboto"/>
              <a:sym typeface="Roboto"/>
            </a:endParaRPr>
          </a:p>
        </p:txBody>
      </p:sp>
      <p:sp>
        <p:nvSpPr>
          <p:cNvPr id="149" name="Shape 149"/>
          <p:cNvSpPr txBox="1">
            <a:spLocks noGrp="1"/>
          </p:cNvSpPr>
          <p:nvPr>
            <p:ph type="body" idx="1"/>
          </p:nvPr>
        </p:nvSpPr>
        <p:spPr>
          <a:xfrm>
            <a:off x="3341850" y="1203600"/>
            <a:ext cx="2460300" cy="30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Font typeface="Arial"/>
              <a:buNone/>
            </a:pPr>
            <a:r>
              <a:rPr lang="en-AU" sz="900" b="0" i="0" u="none" strike="noStrike" cap="none">
                <a:solidFill>
                  <a:srgbClr val="92D050"/>
                </a:solidFill>
                <a:latin typeface="Roboto"/>
                <a:ea typeface="Roboto"/>
                <a:cs typeface="Roboto"/>
                <a:sym typeface="Roboto"/>
              </a:rPr>
              <a:t>Paste your images </a:t>
            </a:r>
            <a:r>
              <a:rPr lang="en-AU" sz="900">
                <a:solidFill>
                  <a:srgbClr val="92D050"/>
                </a:solidFill>
                <a:latin typeface="Roboto"/>
                <a:ea typeface="Roboto"/>
                <a:cs typeface="Roboto"/>
                <a:sym typeface="Roboto"/>
              </a:rPr>
              <a:t>into</a:t>
            </a:r>
            <a:r>
              <a:rPr lang="en-AU" sz="900" b="0" i="0" u="none" strike="noStrike" cap="none">
                <a:solidFill>
                  <a:srgbClr val="92D050"/>
                </a:solidFill>
                <a:latin typeface="Roboto"/>
                <a:ea typeface="Roboto"/>
                <a:cs typeface="Roboto"/>
                <a:sym typeface="Roboto"/>
              </a:rPr>
              <a:t> the green b</a:t>
            </a:r>
            <a:r>
              <a:rPr lang="en-AU" sz="900">
                <a:solidFill>
                  <a:srgbClr val="92D050"/>
                </a:solidFill>
                <a:latin typeface="Roboto"/>
                <a:ea typeface="Roboto"/>
                <a:cs typeface="Roboto"/>
                <a:sym typeface="Roboto"/>
              </a:rPr>
              <a:t>ox</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708" y="1439325"/>
            <a:ext cx="4728699" cy="33445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Font typeface="Calibri"/>
              <a:buNone/>
            </a:pPr>
            <a:r>
              <a:rPr lang="en-AU" sz="3600" b="0" i="0" u="none" strike="noStrike" cap="none">
                <a:solidFill>
                  <a:srgbClr val="00B0F0"/>
                </a:solidFill>
                <a:latin typeface="Roboto"/>
                <a:ea typeface="Roboto"/>
                <a:cs typeface="Roboto"/>
                <a:sym typeface="Roboto"/>
              </a:rPr>
              <a:t>Task|</a:t>
            </a:r>
            <a:r>
              <a:rPr lang="en-AU" sz="3000" b="0" i="0" u="none" strike="noStrike" cap="none">
                <a:solidFill>
                  <a:srgbClr val="8CB3E3"/>
                </a:solidFill>
                <a:latin typeface="Roboto"/>
                <a:ea typeface="Roboto"/>
                <a:cs typeface="Roboto"/>
                <a:sym typeface="Roboto"/>
              </a:rPr>
              <a:t>Concepting</a:t>
            </a:r>
            <a:endParaRPr sz="3000" b="0" i="0" u="none" strike="noStrike" cap="none">
              <a:solidFill>
                <a:srgbClr val="8CB3E3"/>
              </a:solidFill>
              <a:latin typeface="Roboto"/>
              <a:ea typeface="Roboto"/>
              <a:cs typeface="Roboto"/>
              <a:sym typeface="Roboto"/>
            </a:endParaRPr>
          </a:p>
        </p:txBody>
      </p:sp>
      <p:sp>
        <p:nvSpPr>
          <p:cNvPr id="155" name="Shape 155"/>
          <p:cNvSpPr txBox="1">
            <a:spLocks noGrp="1"/>
          </p:cNvSpPr>
          <p:nvPr>
            <p:ph type="body" idx="1"/>
          </p:nvPr>
        </p:nvSpPr>
        <p:spPr>
          <a:xfrm>
            <a:off x="323528" y="1200150"/>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AU" sz="1000" b="1" i="0" u="none" strike="noStrike" cap="none">
                <a:solidFill>
                  <a:srgbClr val="D9D9D9"/>
                </a:solidFill>
                <a:latin typeface="Roboto"/>
                <a:ea typeface="Roboto"/>
                <a:cs typeface="Roboto"/>
                <a:sym typeface="Roboto"/>
              </a:rPr>
              <a:t>Concepting Tasks:</a:t>
            </a:r>
            <a:endParaRPr/>
          </a:p>
          <a:p>
            <a:pPr marL="457200" marR="0" lvl="0" indent="-292100" algn="l" rtl="0">
              <a:lnSpc>
                <a:spcPct val="115000"/>
              </a:lnSpc>
              <a:spcBef>
                <a:spcPts val="0"/>
              </a:spcBef>
              <a:spcAft>
                <a:spcPts val="0"/>
              </a:spcAft>
              <a:buClr>
                <a:srgbClr val="00B0F0"/>
              </a:buClr>
              <a:buSzPts val="1100"/>
              <a:buFont typeface="Roboto"/>
              <a:buChar char="•"/>
            </a:pPr>
            <a:r>
              <a:rPr lang="en-AU" sz="900" b="0" i="0" u="none" strike="noStrike" cap="none">
                <a:solidFill>
                  <a:srgbClr val="B7B7B7"/>
                </a:solidFill>
                <a:latin typeface="Roboto"/>
                <a:ea typeface="Roboto"/>
                <a:cs typeface="Roboto"/>
                <a:sym typeface="Roboto"/>
              </a:rPr>
              <a:t>Create at least 3 thumbnails sketches of </a:t>
            </a:r>
            <a:r>
              <a:rPr lang="en-AU" sz="900">
                <a:solidFill>
                  <a:srgbClr val="B7B7B7"/>
                </a:solidFill>
                <a:latin typeface="Roboto"/>
                <a:ea typeface="Roboto"/>
                <a:cs typeface="Roboto"/>
                <a:sym typeface="Roboto"/>
              </a:rPr>
              <a:t>your asset and paste them into the slide below</a:t>
            </a:r>
            <a:r>
              <a:rPr lang="en-AU" sz="900" b="0" i="0" u="none" strike="noStrike" cap="none">
                <a:solidFill>
                  <a:srgbClr val="B7B7B7"/>
                </a:solidFill>
                <a:latin typeface="Roboto"/>
                <a:ea typeface="Roboto"/>
                <a:cs typeface="Roboto"/>
                <a:sym typeface="Roboto"/>
              </a:rPr>
              <a:t>.</a:t>
            </a:r>
            <a:r>
              <a:rPr lang="en-AU" sz="1100" b="1" i="0" u="none" strike="noStrike" cap="none">
                <a:solidFill>
                  <a:srgbClr val="D9D9D9"/>
                </a:solidFill>
                <a:latin typeface="Roboto"/>
                <a:ea typeface="Roboto"/>
                <a:cs typeface="Roboto"/>
                <a:sym typeface="Roboto"/>
              </a:rPr>
              <a:t/>
            </a:r>
            <a:br>
              <a:rPr lang="en-AU" sz="1100" b="1" i="0" u="none" strike="noStrike" cap="none">
                <a:solidFill>
                  <a:srgbClr val="D9D9D9"/>
                </a:solidFill>
                <a:latin typeface="Roboto"/>
                <a:ea typeface="Roboto"/>
                <a:cs typeface="Roboto"/>
                <a:sym typeface="Roboto"/>
              </a:rPr>
            </a:br>
            <a:endParaRPr sz="1100" b="1" i="0" u="none" strike="noStrike" cap="none">
              <a:solidFill>
                <a:srgbClr val="D9D9D9"/>
              </a:solidFill>
              <a:latin typeface="Roboto"/>
              <a:ea typeface="Roboto"/>
              <a:cs typeface="Roboto"/>
              <a:sym typeface="Roboto"/>
            </a:endParaRPr>
          </a:p>
          <a:p>
            <a:pPr marL="0" marR="0" lvl="0" indent="0" algn="l" rtl="0">
              <a:lnSpc>
                <a:spcPct val="100000"/>
              </a:lnSpc>
              <a:spcBef>
                <a:spcPts val="0"/>
              </a:spcBef>
              <a:spcAft>
                <a:spcPts val="0"/>
              </a:spcAft>
              <a:buClr>
                <a:srgbClr val="92D050"/>
              </a:buClr>
              <a:buFont typeface="Arial"/>
              <a:buNone/>
            </a:pPr>
            <a:r>
              <a:rPr lang="en-AU" sz="1000" b="1" i="0" u="none" strike="noStrike" cap="none">
                <a:solidFill>
                  <a:srgbClr val="D9D9D9"/>
                </a:solidFill>
                <a:latin typeface="Roboto"/>
                <a:ea typeface="Roboto"/>
                <a:cs typeface="Roboto"/>
                <a:sym typeface="Roboto"/>
              </a:rPr>
              <a:t>Requirements:</a:t>
            </a:r>
            <a:endParaRPr/>
          </a:p>
          <a:p>
            <a:pPr marL="457200" marR="0" lvl="0" indent="-292100" algn="l" rtl="0">
              <a:lnSpc>
                <a:spcPct val="115000"/>
              </a:lnSpc>
              <a:spcBef>
                <a:spcPts val="0"/>
              </a:spcBef>
              <a:spcAft>
                <a:spcPts val="0"/>
              </a:spcAft>
              <a:buClr>
                <a:srgbClr val="00B0F0"/>
              </a:buClr>
              <a:buSzPts val="900"/>
              <a:buFont typeface="Roboto"/>
              <a:buChar char="•"/>
            </a:pPr>
            <a:r>
              <a:rPr lang="en-AU" sz="900" b="0" i="0" u="none" strike="noStrike" cap="none">
                <a:solidFill>
                  <a:srgbClr val="B7B7B7"/>
                </a:solidFill>
                <a:latin typeface="Roboto"/>
                <a:ea typeface="Roboto"/>
                <a:cs typeface="Roboto"/>
                <a:sym typeface="Roboto"/>
              </a:rPr>
              <a:t>Thumbnails must include the overall form and major details.</a:t>
            </a:r>
            <a:endParaRPr/>
          </a:p>
          <a:p>
            <a:pPr marL="0" marR="0" lvl="0" indent="0" algn="l" rtl="0">
              <a:lnSpc>
                <a:spcPct val="100000"/>
              </a:lnSpc>
              <a:spcBef>
                <a:spcPts val="0"/>
              </a:spcBef>
              <a:spcAft>
                <a:spcPts val="0"/>
              </a:spcAft>
              <a:buClr>
                <a:srgbClr val="92D050"/>
              </a:buClr>
              <a:buFont typeface="Arial"/>
              <a:buNone/>
            </a:pPr>
            <a:r>
              <a:rPr lang="en-AU" sz="2400" b="0" i="0" u="none" strike="noStrike" cap="none">
                <a:solidFill>
                  <a:srgbClr val="00B0F0"/>
                </a:solidFill>
                <a:latin typeface="Calibri"/>
                <a:ea typeface="Calibri"/>
                <a:cs typeface="Calibri"/>
                <a:sym typeface="Calibri"/>
              </a:rPr>
              <a:t> </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TotalTime>
  <Words>917</Words>
  <Application>Microsoft Office PowerPoint</Application>
  <PresentationFormat>On-screen Show (16:9)</PresentationFormat>
  <Paragraphs>243</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Roboto</vt:lpstr>
      <vt:lpstr>Office Theme1</vt:lpstr>
      <vt:lpstr>Game Art Introduction Assessment 2</vt:lpstr>
      <vt:lpstr>Introduction</vt:lpstr>
      <vt:lpstr>Brief|Overview &amp; Requirements</vt:lpstr>
      <vt:lpstr>Brief|Asset options</vt:lpstr>
      <vt:lpstr>Task|Description</vt:lpstr>
      <vt:lpstr>Description/Asset List</vt:lpstr>
      <vt:lpstr>Task|Reference</vt:lpstr>
      <vt:lpstr>Reference</vt:lpstr>
      <vt:lpstr>Task|Concepting</vt:lpstr>
      <vt:lpstr>Thumbnails</vt:lpstr>
      <vt:lpstr>Task|Primitive Blockout</vt:lpstr>
      <vt:lpstr>Primitive Blockout</vt:lpstr>
      <vt:lpstr>Feedback|Pre-production</vt:lpstr>
      <vt:lpstr>Task|Modelling</vt:lpstr>
      <vt:lpstr>Modelling &amp; UV|Asset</vt:lpstr>
      <vt:lpstr>Feedback|Modelling</vt:lpstr>
      <vt:lpstr>Task|Texturing</vt:lpstr>
      <vt:lpstr>Textures|Asset</vt:lpstr>
      <vt:lpstr>Task|Upload</vt:lpstr>
      <vt:lpstr>Upload|Sketchfab</vt:lpstr>
      <vt:lpstr>Task|Post Mortem</vt:lpstr>
      <vt:lpstr>Post Mortem</vt:lpstr>
      <vt:lpstr>Feedback|Final</vt:lpstr>
      <vt:lpstr>Task|Submission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Art Introduction Assessment 2</dc:title>
  <dc:creator>Evan Ganiaris</dc:creator>
  <cp:lastModifiedBy>Abishak Sharma</cp:lastModifiedBy>
  <cp:revision>51</cp:revision>
  <dcterms:modified xsi:type="dcterms:W3CDTF">2018-05-22T00:23:17Z</dcterms:modified>
</cp:coreProperties>
</file>